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6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40610879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136400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4278738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440639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61250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591461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087409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0192678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755761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182072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6849155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3" name="Shape 2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4956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598959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1754285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545444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0" name="Shape 2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703834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5" name="Shape 2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6289108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781643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35" name="Shape 2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6221629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0" name="Shape 2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6978686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8928415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50" name="Shape 2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1220304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55" name="Shape 2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890283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972183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0"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952517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594437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Shape 2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4" name="Shape 2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9505976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79" name="Shape 2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316376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Shape 28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87" name="Shape 2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5620597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94" name="Shape 2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9846077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922752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Shape 30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10" name="Shape 3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3785004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15" name="Shape 3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3292764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20" name="Shape 3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471346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409237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25" name="Shape 3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1514342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30" name="Shape 3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a:t>8th Grade/ Pearson</a:t>
            </a:r>
          </a:p>
        </p:txBody>
      </p:sp>
    </p:spTree>
    <p:extLst>
      <p:ext uri="{BB962C8B-B14F-4D97-AF65-F5344CB8AC3E}">
        <p14:creationId xmlns:p14="http://schemas.microsoft.com/office/powerpoint/2010/main" val="13870898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35" name="Shape 3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6185430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40" name="Shape 3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681533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45" name="Shape 3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1799130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Shape 3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51" name="Shape 3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a:t>10th Grade</a:t>
            </a:r>
          </a:p>
        </p:txBody>
      </p:sp>
    </p:spTree>
    <p:extLst>
      <p:ext uri="{BB962C8B-B14F-4D97-AF65-F5344CB8AC3E}">
        <p14:creationId xmlns:p14="http://schemas.microsoft.com/office/powerpoint/2010/main" val="3385840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56" name="Shape 3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5367168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61" name="Shape 3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505624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66" name="Shape 3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138538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71" name="Shape 3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a:t>10th grade</a:t>
            </a:r>
          </a:p>
        </p:txBody>
      </p:sp>
    </p:spTree>
    <p:extLst>
      <p:ext uri="{BB962C8B-B14F-4D97-AF65-F5344CB8AC3E}">
        <p14:creationId xmlns:p14="http://schemas.microsoft.com/office/powerpoint/2010/main" val="3092169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97162178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Shape 37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76" name="Shape 3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2301204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411743058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Shape 38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lvl="0" rtl="0">
              <a:spcBef>
                <a:spcPts val="0"/>
              </a:spcBef>
              <a:buNone/>
            </a:pPr>
            <a:r>
              <a:rPr lang="en-US"/>
              <a:t>9th grade</a:t>
            </a:r>
          </a:p>
        </p:txBody>
      </p:sp>
      <p:sp>
        <p:nvSpPr>
          <p:cNvPr id="386" name="Shape 3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932137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91" name="Shape 3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8956963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96" name="Shape 3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2852786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1" name="Shape 4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a:t>4th Grade</a:t>
            </a:r>
          </a:p>
        </p:txBody>
      </p:sp>
    </p:spTree>
    <p:extLst>
      <p:ext uri="{BB962C8B-B14F-4D97-AF65-F5344CB8AC3E}">
        <p14:creationId xmlns:p14="http://schemas.microsoft.com/office/powerpoint/2010/main" val="7183586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Shape 4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06" name="Shape 4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US"/>
              <a:t>3rd grade</a:t>
            </a:r>
          </a:p>
        </p:txBody>
      </p:sp>
    </p:spTree>
    <p:extLst>
      <p:ext uri="{BB962C8B-B14F-4D97-AF65-F5344CB8AC3E}">
        <p14:creationId xmlns:p14="http://schemas.microsoft.com/office/powerpoint/2010/main" val="32176218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Shape 41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412" name="Shape 4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4122574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Shape 41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418" name="Shape 4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7928666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Shape 42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424" name="Shape 4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28482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828281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732296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371869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0" name="Shape 1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957237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indent="0" algn="ctr"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indent="0" algn="ctr" rtl="0">
              <a:lnSpc>
                <a:spcPct val="90000"/>
              </a:lnSpc>
              <a:spcBef>
                <a:spcPts val="1000"/>
              </a:spcBef>
              <a:buClr>
                <a:schemeClr val="dk1"/>
              </a:buClr>
              <a:buFont typeface="Arial"/>
              <a:buNone/>
              <a:defRPr/>
            </a:lvl1pPr>
            <a:lvl2pPr marL="457200" marR="0" indent="0" algn="ctr" rtl="0">
              <a:lnSpc>
                <a:spcPct val="90000"/>
              </a:lnSpc>
              <a:spcBef>
                <a:spcPts val="500"/>
              </a:spcBef>
              <a:buClr>
                <a:schemeClr val="dk1"/>
              </a:buClr>
              <a:buFont typeface="Arial"/>
              <a:buNone/>
              <a:defRPr/>
            </a:lvl2pPr>
            <a:lvl3pPr marL="914400" marR="0" indent="0" algn="ctr" rtl="0">
              <a:lnSpc>
                <a:spcPct val="90000"/>
              </a:lnSpc>
              <a:spcBef>
                <a:spcPts val="500"/>
              </a:spcBef>
              <a:buClr>
                <a:schemeClr val="dk1"/>
              </a:buClr>
              <a:buFont typeface="Arial"/>
              <a:buNone/>
              <a:defRPr/>
            </a:lvl3pPr>
            <a:lvl4pPr marL="1371600" marR="0" indent="0" algn="ctr" rtl="0">
              <a:lnSpc>
                <a:spcPct val="90000"/>
              </a:lnSpc>
              <a:spcBef>
                <a:spcPts val="500"/>
              </a:spcBef>
              <a:buClr>
                <a:schemeClr val="dk1"/>
              </a:buClr>
              <a:buFont typeface="Arial"/>
              <a:buNone/>
              <a:defRPr/>
            </a:lvl4pPr>
            <a:lvl5pPr marL="1828800" marR="0" indent="0" algn="ctr" rtl="0">
              <a:lnSpc>
                <a:spcPct val="90000"/>
              </a:lnSpc>
              <a:spcBef>
                <a:spcPts val="500"/>
              </a:spcBef>
              <a:buClr>
                <a:schemeClr val="dk1"/>
              </a:buClr>
              <a:buFont typeface="Arial"/>
              <a:buNone/>
              <a:defRPr/>
            </a:lvl5pPr>
            <a:lvl6pPr marL="2286000" marR="0" indent="0" algn="ctr" rtl="0">
              <a:lnSpc>
                <a:spcPct val="90000"/>
              </a:lnSpc>
              <a:spcBef>
                <a:spcPts val="500"/>
              </a:spcBef>
              <a:buClr>
                <a:schemeClr val="dk1"/>
              </a:buClr>
              <a:buFont typeface="Arial"/>
              <a:buNone/>
              <a:defRPr/>
            </a:lvl6pPr>
            <a:lvl7pPr marL="2743200" marR="0" indent="0" algn="ctr" rtl="0">
              <a:lnSpc>
                <a:spcPct val="90000"/>
              </a:lnSpc>
              <a:spcBef>
                <a:spcPts val="500"/>
              </a:spcBef>
              <a:buClr>
                <a:schemeClr val="dk1"/>
              </a:buClr>
              <a:buFont typeface="Arial"/>
              <a:buNone/>
              <a:defRPr/>
            </a:lvl7pPr>
            <a:lvl8pPr marL="3200400" marR="0" indent="0" algn="ctr" rtl="0">
              <a:lnSpc>
                <a:spcPct val="90000"/>
              </a:lnSpc>
              <a:spcBef>
                <a:spcPts val="500"/>
              </a:spcBef>
              <a:buClr>
                <a:schemeClr val="dk1"/>
              </a:buClr>
              <a:buFont typeface="Arial"/>
              <a:buNone/>
              <a:defRPr/>
            </a:lvl8pPr>
            <a:lvl9pPr marL="3657600" marR="0" indent="0" algn="ctr" rtl="0">
              <a:lnSpc>
                <a:spcPct val="90000"/>
              </a:lnSpc>
              <a:spcBef>
                <a:spcPts val="500"/>
              </a:spcBef>
              <a:buClr>
                <a:schemeClr val="dk1"/>
              </a:buClr>
              <a:buFont typeface="Arial"/>
              <a:buNone/>
              <a:defRPr/>
            </a:lvl9pPr>
          </a:lstStyle>
          <a:p>
            <a:endParaRPr/>
          </a:p>
        </p:txBody>
      </p:sp>
      <p:sp>
        <p:nvSpPr>
          <p:cNvPr id="13" name="Shape 13"/>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70" name="Shape 70"/>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76" name="Shape 76"/>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9" name="Shape 19"/>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25" name="Shape 25"/>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26" name="Shape 26"/>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8" name="Shape 28"/>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39" name="Shape 39"/>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1" name="Shape 41"/>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5183187" y="987425"/>
            <a:ext cx="6172199" cy="4873624"/>
          </a:xfrm>
          <a:prstGeom prst="rect">
            <a:avLst/>
          </a:prstGeom>
          <a:noFill/>
          <a:ln>
            <a:noFill/>
          </a:ln>
        </p:spPr>
      </p:sp>
      <p:sp>
        <p:nvSpPr>
          <p:cNvPr id="63" name="Shape 63"/>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6" name="Shape 66"/>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indent="0" algn="l"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indent="-50800" algn="l" rtl="0">
              <a:lnSpc>
                <a:spcPct val="90000"/>
              </a:lnSpc>
              <a:spcBef>
                <a:spcPts val="1000"/>
              </a:spcBef>
              <a:buClr>
                <a:schemeClr val="dk1"/>
              </a:buClr>
              <a:buFont typeface="Arial"/>
              <a:buChar char="•"/>
              <a:defRPr/>
            </a:lvl1pPr>
            <a:lvl2pPr marL="685800" marR="0" indent="-76200" algn="l" rtl="0">
              <a:lnSpc>
                <a:spcPct val="90000"/>
              </a:lnSpc>
              <a:spcBef>
                <a:spcPts val="500"/>
              </a:spcBef>
              <a:buClr>
                <a:schemeClr val="dk1"/>
              </a:buClr>
              <a:buFont typeface="Arial"/>
              <a:buChar char="•"/>
              <a:defRPr/>
            </a:lvl2pPr>
            <a:lvl3pPr marL="1143000" marR="0" indent="-101600" algn="l" rtl="0">
              <a:lnSpc>
                <a:spcPct val="90000"/>
              </a:lnSpc>
              <a:spcBef>
                <a:spcPts val="500"/>
              </a:spcBef>
              <a:buClr>
                <a:schemeClr val="dk1"/>
              </a:buClr>
              <a:buFont typeface="Arial"/>
              <a:buChar char="•"/>
              <a:defRPr/>
            </a:lvl3pPr>
            <a:lvl4pPr marL="1600200" marR="0" indent="-114300" algn="l" rtl="0">
              <a:lnSpc>
                <a:spcPct val="90000"/>
              </a:lnSpc>
              <a:spcBef>
                <a:spcPts val="500"/>
              </a:spcBef>
              <a:buClr>
                <a:schemeClr val="dk1"/>
              </a:buClr>
              <a:buFont typeface="Arial"/>
              <a:buChar char="•"/>
              <a:defRPr/>
            </a:lvl4pPr>
            <a:lvl5pPr marL="2057400" marR="0" indent="-114300" algn="l" rtl="0">
              <a:lnSpc>
                <a:spcPct val="90000"/>
              </a:lnSpc>
              <a:spcBef>
                <a:spcPts val="500"/>
              </a:spcBef>
              <a:buClr>
                <a:schemeClr val="dk1"/>
              </a:buClr>
              <a:buFont typeface="Arial"/>
              <a:buChar char="•"/>
              <a:defRPr/>
            </a:lvl5pPr>
            <a:lvl6pPr marL="2514600" marR="0" indent="-114300" algn="l" rtl="0">
              <a:lnSpc>
                <a:spcPct val="90000"/>
              </a:lnSpc>
              <a:spcBef>
                <a:spcPts val="500"/>
              </a:spcBef>
              <a:buClr>
                <a:schemeClr val="dk1"/>
              </a:buClr>
              <a:buFont typeface="Arial"/>
              <a:buChar char="•"/>
              <a:defRPr/>
            </a:lvl6pPr>
            <a:lvl7pPr marL="2971800" marR="0" indent="-114300" algn="l" rtl="0">
              <a:lnSpc>
                <a:spcPct val="90000"/>
              </a:lnSpc>
              <a:spcBef>
                <a:spcPts val="500"/>
              </a:spcBef>
              <a:buClr>
                <a:schemeClr val="dk1"/>
              </a:buClr>
              <a:buFont typeface="Arial"/>
              <a:buChar char="•"/>
              <a:defRPr/>
            </a:lvl7pPr>
            <a:lvl8pPr marL="3429000" marR="0" indent="-114300" algn="l" rtl="0">
              <a:lnSpc>
                <a:spcPct val="90000"/>
              </a:lnSpc>
              <a:spcBef>
                <a:spcPts val="500"/>
              </a:spcBef>
              <a:buClr>
                <a:schemeClr val="dk1"/>
              </a:buClr>
              <a:buFont typeface="Arial"/>
              <a:buChar char="•"/>
              <a:defRPr/>
            </a:lvl8pPr>
            <a:lvl9pPr marL="3886200" marR="0" indent="-114300" algn="l" rtl="0">
              <a:lnSpc>
                <a:spcPct val="90000"/>
              </a:lnSpc>
              <a:spcBef>
                <a:spcPts val="500"/>
              </a:spcBef>
              <a:buClr>
                <a:schemeClr val="dk1"/>
              </a:buClr>
              <a:buFont typeface="Arial"/>
              <a:buChar char="•"/>
              <a:defRPr/>
            </a:lvl9pPr>
          </a:lstStyle>
          <a:p>
            <a:endParaRPr/>
          </a:p>
        </p:txBody>
      </p:sp>
      <p:sp>
        <p:nvSpPr>
          <p:cNvPr id="7" name="Shape 7"/>
          <p:cNvSpPr txBox="1">
            <a:spLocks noGrp="1"/>
          </p:cNvSpPr>
          <p:nvPr>
            <p:ph type="dt" idx="10"/>
          </p:nvPr>
        </p:nvSpPr>
        <p:spPr>
          <a:xfrm>
            <a:off x="838200" y="6356350"/>
            <a:ext cx="27431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4038600" y="6356350"/>
            <a:ext cx="41148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8610600" y="6356350"/>
            <a:ext cx="2743199" cy="365125"/>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8.xml.rels><?xml version="1.0" encoding="UTF-8" standalone="yes"?>
<Relationships xmlns="http://schemas.openxmlformats.org/package/2006/relationships"><Relationship Id="rId3" Type="http://schemas.openxmlformats.org/officeDocument/2006/relationships/hyperlink" Target="mailto:kbrooks@ulsterboces.org"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hyperlink" Target="mailto:bhastie@ulsterboces.org"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theelearningcoach.com/elearning_design/rules-for-multiple-choice-questions/" TargetMode="External"/><Relationship Id="rId7" Type="http://schemas.openxmlformats.org/officeDocument/2006/relationships/hyperlink" Target="http://tep.uoregon.edu/resources/assessment/multiplechoicequestions/mc4critthink.html"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hyperlink" Target="https://testing.byu.edu/handbooks/betteritems.pdf" TargetMode="External"/><Relationship Id="rId5" Type="http://schemas.openxmlformats.org/officeDocument/2006/relationships/hyperlink" Target="http://pubs.rsna.org/doi/pdf/10.1148/rg.262055145" TargetMode="External"/><Relationship Id="rId4" Type="http://schemas.openxmlformats.org/officeDocument/2006/relationships/hyperlink" Target="http://www.duq.edu/about/centers-and-institutes/center-for-teaching-excellence/teaching-and-learning/multiple-choice-exam-constructio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1524000" y="1122362"/>
            <a:ext cx="9144000" cy="2387699"/>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rgbClr val="FF0000"/>
              </a:buClr>
              <a:buSzPct val="25000"/>
              <a:buFont typeface="Calibri"/>
              <a:buNone/>
            </a:pPr>
            <a:r>
              <a:rPr lang="en-US" sz="6000" b="1" i="0" u="none" strike="noStrike" cap="none" baseline="0">
                <a:solidFill>
                  <a:srgbClr val="FF0000"/>
                </a:solidFill>
                <a:latin typeface="Calibri"/>
                <a:ea typeface="Calibri"/>
                <a:cs typeface="Calibri"/>
                <a:sym typeface="Calibri"/>
              </a:rPr>
              <a:t>Multiple Choice Question Design </a:t>
            </a:r>
          </a:p>
        </p:txBody>
      </p:sp>
      <p:sp>
        <p:nvSpPr>
          <p:cNvPr id="81" name="Shape 81"/>
          <p:cNvSpPr txBox="1">
            <a:spLocks noGrp="1"/>
          </p:cNvSpPr>
          <p:nvPr>
            <p:ph type="subTitle" idx="1"/>
          </p:nvPr>
        </p:nvSpPr>
        <p:spPr>
          <a:xfrm>
            <a:off x="1524000" y="3602037"/>
            <a:ext cx="9144000" cy="1655761"/>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Font typeface="Arial"/>
              <a:buNone/>
            </a:pPr>
            <a:endParaRPr sz="2400" b="0" i="0" u="none" strike="noStrike" cap="none" baseline="0">
              <a:solidFill>
                <a:schemeClr val="dk1"/>
              </a:solidFill>
              <a:latin typeface="Calibri"/>
              <a:ea typeface="Calibri"/>
              <a:cs typeface="Calibri"/>
              <a:sym typeface="Calibri"/>
            </a:endParaRPr>
          </a:p>
          <a:p>
            <a:pPr marL="0" marR="0" lvl="0" indent="0" algn="ctr" rtl="0">
              <a:lnSpc>
                <a:spcPct val="90000"/>
              </a:lnSpc>
              <a:spcBef>
                <a:spcPts val="1000"/>
              </a:spcBef>
              <a:buClr>
                <a:schemeClr val="dk1"/>
              </a:buClr>
              <a:buSzPct val="25000"/>
              <a:buFont typeface="Arial"/>
              <a:buNone/>
            </a:pPr>
            <a:r>
              <a:rPr lang="en-US" sz="3000" b="0" i="0" u="none" strike="noStrike" cap="none" baseline="0">
                <a:solidFill>
                  <a:srgbClr val="FF0000"/>
                </a:solidFill>
                <a:latin typeface="Calibri"/>
                <a:ea typeface="Calibri"/>
                <a:cs typeface="Calibri"/>
                <a:sym typeface="Calibri"/>
              </a:rPr>
              <a:t>Karen Brooks &amp; Barbara Tischler Hastie</a:t>
            </a:r>
          </a:p>
          <a:p>
            <a:pPr marL="0" marR="0" lvl="0" indent="0" algn="ctr" rtl="0">
              <a:lnSpc>
                <a:spcPct val="90000"/>
              </a:lnSpc>
              <a:spcBef>
                <a:spcPts val="1000"/>
              </a:spcBef>
              <a:buClr>
                <a:schemeClr val="dk1"/>
              </a:buClr>
              <a:buFont typeface="Arial"/>
              <a:buNone/>
            </a:pPr>
            <a:endParaRPr sz="2400" b="0" i="0" u="none" strike="noStrike" cap="none" baseline="0">
              <a:solidFill>
                <a:schemeClr val="dk1"/>
              </a:solidFill>
              <a:latin typeface="Calibri"/>
              <a:ea typeface="Calibri"/>
              <a:cs typeface="Calibri"/>
              <a:sym typeface="Calibri"/>
            </a:endParaRPr>
          </a:p>
        </p:txBody>
      </p:sp>
      <p:pic>
        <p:nvPicPr>
          <p:cNvPr id="82" name="Shape 82"/>
          <p:cNvPicPr preferRelativeResize="0"/>
          <p:nvPr/>
        </p:nvPicPr>
        <p:blipFill rotWithShape="1">
          <a:blip r:embed="rId3">
            <a:alphaModFix/>
          </a:blip>
          <a:srcRect/>
          <a:stretch/>
        </p:blipFill>
        <p:spPr>
          <a:xfrm>
            <a:off x="179827" y="170932"/>
            <a:ext cx="2952750" cy="1514474"/>
          </a:xfrm>
          <a:prstGeom prst="rect">
            <a:avLst/>
          </a:prstGeom>
          <a:noFill/>
          <a:ln>
            <a:noFill/>
          </a:ln>
        </p:spPr>
      </p:pic>
      <p:pic>
        <p:nvPicPr>
          <p:cNvPr id="83" name="Shape 83"/>
          <p:cNvPicPr preferRelativeResize="0"/>
          <p:nvPr/>
        </p:nvPicPr>
        <p:blipFill rotWithShape="1">
          <a:blip r:embed="rId4">
            <a:alphaModFix/>
          </a:blip>
          <a:srcRect/>
          <a:stretch/>
        </p:blipFill>
        <p:spPr>
          <a:xfrm>
            <a:off x="9444653" y="4607550"/>
            <a:ext cx="2012100" cy="1827299"/>
          </a:xfrm>
          <a:prstGeom prst="rect">
            <a:avLst/>
          </a:prstGeom>
          <a:noFill/>
          <a:ln>
            <a:noFill/>
          </a:ln>
        </p:spPr>
      </p:pic>
      <p:pic>
        <p:nvPicPr>
          <p:cNvPr id="84" name="Shape 84"/>
          <p:cNvPicPr preferRelativeResize="0"/>
          <p:nvPr/>
        </p:nvPicPr>
        <p:blipFill rotWithShape="1">
          <a:blip r:embed="rId5">
            <a:alphaModFix/>
          </a:blip>
          <a:srcRect/>
          <a:stretch/>
        </p:blipFill>
        <p:spPr>
          <a:xfrm>
            <a:off x="511945" y="3602037"/>
            <a:ext cx="2458480" cy="2525492"/>
          </a:xfrm>
          <a:prstGeom prst="rect">
            <a:avLst/>
          </a:prstGeom>
          <a:noFill/>
          <a:ln>
            <a:noFill/>
          </a:ln>
        </p:spPr>
      </p:pic>
      <p:pic>
        <p:nvPicPr>
          <p:cNvPr id="85" name="Shape 85"/>
          <p:cNvPicPr preferRelativeResize="0"/>
          <p:nvPr/>
        </p:nvPicPr>
        <p:blipFill rotWithShape="1">
          <a:blip r:embed="rId6">
            <a:alphaModFix/>
          </a:blip>
          <a:srcRect/>
          <a:stretch/>
        </p:blipFill>
        <p:spPr>
          <a:xfrm>
            <a:off x="8655114" y="0"/>
            <a:ext cx="3314810" cy="1642797"/>
          </a:xfrm>
          <a:prstGeom prst="rect">
            <a:avLst/>
          </a:prstGeom>
          <a:noFill/>
          <a:ln>
            <a:noFill/>
          </a:ln>
        </p:spPr>
      </p:pic>
      <p:pic>
        <p:nvPicPr>
          <p:cNvPr id="86" name="Shape 86"/>
          <p:cNvPicPr preferRelativeResize="0"/>
          <p:nvPr/>
        </p:nvPicPr>
        <p:blipFill rotWithShape="1">
          <a:blip r:embed="rId7">
            <a:alphaModFix/>
          </a:blip>
          <a:srcRect/>
          <a:stretch/>
        </p:blipFill>
        <p:spPr>
          <a:xfrm>
            <a:off x="4113300" y="5257800"/>
            <a:ext cx="3634799" cy="136469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Example</a:t>
            </a:r>
          </a:p>
        </p:txBody>
      </p:sp>
      <p:pic>
        <p:nvPicPr>
          <p:cNvPr id="143" name="Shape 143"/>
          <p:cNvPicPr preferRelativeResize="0">
            <a:picLocks noGrp="1"/>
          </p:cNvPicPr>
          <p:nvPr>
            <p:ph type="body" idx="1"/>
          </p:nvPr>
        </p:nvPicPr>
        <p:blipFill rotWithShape="1">
          <a:blip r:embed="rId3">
            <a:alphaModFix/>
          </a:blip>
          <a:srcRect/>
          <a:stretch/>
        </p:blipFill>
        <p:spPr>
          <a:xfrm>
            <a:off x="928916" y="1795683"/>
            <a:ext cx="7118165" cy="4362747"/>
          </a:xfrm>
          <a:prstGeom prst="rect">
            <a:avLst/>
          </a:prstGeom>
          <a:noFill/>
          <a:ln>
            <a:noFill/>
          </a:ln>
        </p:spPr>
      </p:pic>
      <p:sp>
        <p:nvSpPr>
          <p:cNvPr id="144" name="Shape 144"/>
          <p:cNvSpPr/>
          <p:nvPr/>
        </p:nvSpPr>
        <p:spPr>
          <a:xfrm>
            <a:off x="8819921" y="3050750"/>
            <a:ext cx="2533878" cy="120032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rgbClr val="FF0000"/>
                </a:solidFill>
                <a:latin typeface="Calibri"/>
                <a:ea typeface="Calibri"/>
                <a:cs typeface="Calibri"/>
                <a:sym typeface="Calibri"/>
              </a:rPr>
              <a:t>Ideally, the item should be answerable without all of the options being read.</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829145" y="2556064"/>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000" b="1" i="0" u="none" strike="noStrike" cap="none" baseline="0">
                <a:solidFill>
                  <a:srgbClr val="FF0000"/>
                </a:solidFill>
                <a:latin typeface="Calibri"/>
                <a:ea typeface="Calibri"/>
                <a:cs typeface="Calibri"/>
                <a:sym typeface="Calibri"/>
              </a:rPr>
              <a:t>10 Rules of Developing Multiple Choice Questions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772097" y="514618"/>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0" i="0" u="none" strike="noStrike" cap="none" baseline="0">
                <a:solidFill>
                  <a:srgbClr val="FF0000"/>
                </a:solidFill>
                <a:latin typeface="Calibri"/>
                <a:ea typeface="Calibri"/>
                <a:cs typeface="Calibri"/>
                <a:sym typeface="Calibri"/>
              </a:rPr>
              <a:t>Rule #1: Test comprehension and critical thinking, not just recall.</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Go beyond recall by asking learners to:</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 interpret facts,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evaluate situations,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explain cause and effect,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make inferences, and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predict results.</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55" name="Shape 155"/>
          <p:cNvPicPr preferRelativeResize="0"/>
          <p:nvPr/>
        </p:nvPicPr>
        <p:blipFill rotWithShape="1">
          <a:blip r:embed="rId3">
            <a:alphaModFix/>
          </a:blip>
          <a:srcRect/>
          <a:stretch/>
        </p:blipFill>
        <p:spPr>
          <a:xfrm>
            <a:off x="2128817" y="3395748"/>
            <a:ext cx="6933300" cy="2940414"/>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Shape 160"/>
          <p:cNvPicPr preferRelativeResize="0">
            <a:picLocks noGrp="1"/>
          </p:cNvPicPr>
          <p:nvPr>
            <p:ph type="body" idx="1"/>
          </p:nvPr>
        </p:nvPicPr>
        <p:blipFill rotWithShape="1">
          <a:blip r:embed="rId3">
            <a:alphaModFix/>
          </a:blip>
          <a:srcRect/>
          <a:stretch/>
        </p:blipFill>
        <p:spPr>
          <a:xfrm>
            <a:off x="2204058" y="206145"/>
            <a:ext cx="7379912" cy="6194653"/>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838200" y="344032"/>
            <a:ext cx="10515599" cy="5832930"/>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0" i="0" u="none" strike="noStrike" cap="none" baseline="0">
                <a:solidFill>
                  <a:srgbClr val="FF0000"/>
                </a:solidFill>
                <a:latin typeface="Calibri"/>
                <a:ea typeface="Calibri"/>
                <a:cs typeface="Calibri"/>
                <a:sym typeface="Calibri"/>
              </a:rPr>
              <a:t>Rule #2: Use simple sentence structure and precise wording</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Write test questions in a simple structure that is easy to understand.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And try to be as accurate as possible in your word choices.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Words can have many meanings depending on colloquial usage and context.</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66" name="Shape 166"/>
          <p:cNvPicPr preferRelativeResize="0"/>
          <p:nvPr/>
        </p:nvPicPr>
        <p:blipFill rotWithShape="1">
          <a:blip r:embed="rId3">
            <a:alphaModFix/>
          </a:blip>
          <a:srcRect/>
          <a:stretch/>
        </p:blipFill>
        <p:spPr>
          <a:xfrm>
            <a:off x="901574" y="2293686"/>
            <a:ext cx="4045483" cy="2398508"/>
          </a:xfrm>
          <a:prstGeom prst="rect">
            <a:avLst/>
          </a:prstGeom>
          <a:noFill/>
          <a:ln>
            <a:noFill/>
          </a:ln>
        </p:spPr>
      </p:pic>
      <p:pic>
        <p:nvPicPr>
          <p:cNvPr id="167" name="Shape 167"/>
          <p:cNvPicPr preferRelativeResize="0"/>
          <p:nvPr/>
        </p:nvPicPr>
        <p:blipFill rotWithShape="1">
          <a:blip r:embed="rId4">
            <a:alphaModFix/>
          </a:blip>
          <a:srcRect/>
          <a:stretch/>
        </p:blipFill>
        <p:spPr>
          <a:xfrm>
            <a:off x="7282043" y="2293686"/>
            <a:ext cx="2876638" cy="2249157"/>
          </a:xfrm>
          <a:prstGeom prst="rect">
            <a:avLst/>
          </a:prstGeom>
          <a:noFill/>
          <a:ln>
            <a:noFill/>
          </a:ln>
        </p:spPr>
      </p:pic>
      <p:pic>
        <p:nvPicPr>
          <p:cNvPr id="168" name="Shape 168"/>
          <p:cNvPicPr preferRelativeResize="0"/>
          <p:nvPr/>
        </p:nvPicPr>
        <p:blipFill rotWithShape="1">
          <a:blip r:embed="rId5">
            <a:alphaModFix/>
          </a:blip>
          <a:srcRect l="28059" t="27145" r="48787" b="44234"/>
          <a:stretch/>
        </p:blipFill>
        <p:spPr>
          <a:xfrm>
            <a:off x="4942744" y="5527294"/>
            <a:ext cx="1204111" cy="977773"/>
          </a:xfrm>
          <a:prstGeom prst="rect">
            <a:avLst/>
          </a:prstGeom>
          <a:noFill/>
          <a:ln>
            <a:noFill/>
          </a:ln>
        </p:spPr>
      </p:pic>
      <p:sp>
        <p:nvSpPr>
          <p:cNvPr id="169" name="Shape 169"/>
          <p:cNvSpPr txBox="1"/>
          <p:nvPr/>
        </p:nvSpPr>
        <p:spPr>
          <a:xfrm>
            <a:off x="4689694" y="5151421"/>
            <a:ext cx="1710212"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What is implied:</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1915561" y="4900855"/>
            <a:ext cx="6947779" cy="975463"/>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2900" b="0" i="0" u="none" strike="noStrike" cap="none" baseline="0">
                <a:solidFill>
                  <a:schemeClr val="dk1"/>
                </a:solidFill>
                <a:latin typeface="Calibri"/>
                <a:ea typeface="Calibri"/>
                <a:cs typeface="Calibri"/>
                <a:sym typeface="Calibri"/>
              </a:rPr>
              <a:t>We must create the correct perception or mental image in the question design students will read.</a:t>
            </a:r>
          </a:p>
        </p:txBody>
      </p:sp>
      <p:sp>
        <p:nvSpPr>
          <p:cNvPr id="175" name="Shape 175"/>
          <p:cNvSpPr txBox="1">
            <a:spLocks noGrp="1"/>
          </p:cNvSpPr>
          <p:nvPr>
            <p:ph type="body" idx="1"/>
          </p:nvPr>
        </p:nvSpPr>
        <p:spPr>
          <a:xfrm>
            <a:off x="829146" y="358963"/>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What is reality:</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76" name="Shape 176"/>
          <p:cNvPicPr preferRelativeResize="0"/>
          <p:nvPr/>
        </p:nvPicPr>
        <p:blipFill rotWithShape="1">
          <a:blip r:embed="rId3">
            <a:alphaModFix/>
          </a:blip>
          <a:srcRect/>
          <a:stretch/>
        </p:blipFill>
        <p:spPr>
          <a:xfrm>
            <a:off x="2940767" y="1037250"/>
            <a:ext cx="5200456" cy="3416299"/>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838200" y="415924"/>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#3: Place most of the words in the question stem</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A stem is the section of a multiple-choice item that poses the problem that the students must answer.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Stems can be in the form of a question or an incomplete sentence.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If you’re using a question stem, rather than an entire question, ensure that most of the words are in the stem.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The answer options can be short, making them less confusing and more legible.</a:t>
            </a:r>
          </a:p>
          <a:p>
            <a:pPr marL="685800" marR="0" lvl="1" indent="-76200" algn="l" rtl="0">
              <a:lnSpc>
                <a:spcPct val="90000"/>
              </a:lnSpc>
              <a:spcBef>
                <a:spcPts val="500"/>
              </a:spcBef>
              <a:buClr>
                <a:schemeClr val="dk1"/>
              </a:buClr>
              <a:buFont typeface="Arial"/>
              <a:buNone/>
            </a:pPr>
            <a:endParaRPr sz="2400" b="0" i="0" u="none" strike="noStrike" cap="none" baseline="0">
              <a:solidFill>
                <a:schemeClr val="dk1"/>
              </a:solidFill>
              <a:latin typeface="Calibri"/>
              <a:ea typeface="Calibri"/>
              <a:cs typeface="Calibri"/>
              <a:sym typeface="Calibri"/>
            </a:endParaRP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82" name="Shape 182"/>
          <p:cNvPicPr preferRelativeResize="0"/>
          <p:nvPr/>
        </p:nvPicPr>
        <p:blipFill rotWithShape="1">
          <a:blip r:embed="rId3">
            <a:alphaModFix/>
          </a:blip>
          <a:srcRect/>
          <a:stretch/>
        </p:blipFill>
        <p:spPr>
          <a:xfrm>
            <a:off x="3058416" y="3543205"/>
            <a:ext cx="5800725" cy="2676525"/>
          </a:xfrm>
          <a:prstGeom prst="rect">
            <a:avLst/>
          </a:prstGeom>
          <a:noFill/>
          <a:ln>
            <a:noFill/>
          </a:ln>
        </p:spPr>
      </p:pic>
      <p:sp>
        <p:nvSpPr>
          <p:cNvPr id="183" name="Shape 183"/>
          <p:cNvSpPr/>
          <p:nvPr/>
        </p:nvSpPr>
        <p:spPr>
          <a:xfrm>
            <a:off x="4852657" y="4562946"/>
            <a:ext cx="3268301" cy="1656784"/>
          </a:xfrm>
          <a:prstGeom prst="rect">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88" name="Shape 188"/>
          <p:cNvPicPr preferRelativeResize="0"/>
          <p:nvPr/>
        </p:nvPicPr>
        <p:blipFill rotWithShape="1">
          <a:blip r:embed="rId3">
            <a:alphaModFix/>
          </a:blip>
          <a:srcRect/>
          <a:stretch/>
        </p:blipFill>
        <p:spPr>
          <a:xfrm>
            <a:off x="2651334" y="913998"/>
            <a:ext cx="7186728" cy="4703722"/>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93" name="Shape 193"/>
          <p:cNvPicPr preferRelativeResize="0">
            <a:picLocks noGrp="1"/>
          </p:cNvPicPr>
          <p:nvPr>
            <p:ph type="body" idx="1"/>
          </p:nvPr>
        </p:nvPicPr>
        <p:blipFill rotWithShape="1">
          <a:blip r:embed="rId3">
            <a:alphaModFix/>
          </a:blip>
          <a:srcRect/>
          <a:stretch/>
        </p:blipFill>
        <p:spPr>
          <a:xfrm>
            <a:off x="2021077" y="738177"/>
            <a:ext cx="6893214" cy="5299065"/>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Shape 198"/>
          <p:cNvPicPr preferRelativeResize="0">
            <a:picLocks noGrp="1"/>
          </p:cNvPicPr>
          <p:nvPr>
            <p:ph type="body" idx="1"/>
          </p:nvPr>
        </p:nvPicPr>
        <p:blipFill rotWithShape="1">
          <a:blip r:embed="rId3">
            <a:alphaModFix/>
          </a:blip>
          <a:srcRect/>
          <a:stretch/>
        </p:blipFill>
        <p:spPr>
          <a:xfrm>
            <a:off x="437047" y="1145754"/>
            <a:ext cx="6086658" cy="4434565"/>
          </a:xfrm>
          <a:prstGeom prst="rect">
            <a:avLst/>
          </a:prstGeom>
          <a:noFill/>
          <a:ln>
            <a:noFill/>
          </a:ln>
        </p:spPr>
      </p:pic>
      <p:sp>
        <p:nvSpPr>
          <p:cNvPr id="199" name="Shape 199"/>
          <p:cNvSpPr txBox="1"/>
          <p:nvPr/>
        </p:nvSpPr>
        <p:spPr>
          <a:xfrm>
            <a:off x="7392318" y="1793376"/>
            <a:ext cx="4450814" cy="313932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If you feel you </a:t>
            </a:r>
            <a:r>
              <a:rPr lang="en-US" sz="1800" b="1" i="0" u="sng" strike="noStrike" cap="none" baseline="0">
                <a:solidFill>
                  <a:schemeClr val="dk1"/>
                </a:solidFill>
                <a:latin typeface="Calibri"/>
                <a:ea typeface="Calibri"/>
                <a:cs typeface="Calibri"/>
                <a:sym typeface="Calibri"/>
              </a:rPr>
              <a:t>must use </a:t>
            </a:r>
            <a:r>
              <a:rPr lang="en-US" sz="1800" b="0" i="0" u="none" strike="noStrike" cap="none" baseline="0">
                <a:solidFill>
                  <a:schemeClr val="dk1"/>
                </a:solidFill>
                <a:latin typeface="Calibri"/>
                <a:ea typeface="Calibri"/>
                <a:cs typeface="Calibri"/>
                <a:sym typeface="Calibri"/>
              </a:rPr>
              <a:t>a negative and there is </a:t>
            </a:r>
            <a:r>
              <a:rPr lang="en-US" sz="1800" b="1" i="1" u="sng" strike="noStrike" cap="none" baseline="0">
                <a:solidFill>
                  <a:schemeClr val="dk1"/>
                </a:solidFill>
                <a:latin typeface="Calibri"/>
                <a:ea typeface="Calibri"/>
                <a:cs typeface="Calibri"/>
                <a:sym typeface="Calibri"/>
              </a:rPr>
              <a:t>NO</a:t>
            </a:r>
            <a:r>
              <a:rPr lang="en-US" sz="1800" b="0" i="0" u="none" strike="noStrike" cap="none" baseline="0">
                <a:solidFill>
                  <a:schemeClr val="dk1"/>
                </a:solidFill>
                <a:latin typeface="Calibri"/>
                <a:ea typeface="Calibri"/>
                <a:cs typeface="Calibri"/>
                <a:sym typeface="Calibri"/>
              </a:rPr>
              <a:t> other wording option, then the following </a:t>
            </a:r>
            <a:r>
              <a:rPr lang="en-US" sz="1800" b="1" i="1" u="sng" strike="noStrike" cap="none" baseline="0">
                <a:solidFill>
                  <a:srgbClr val="FF0000"/>
                </a:solidFill>
                <a:latin typeface="Calibri"/>
                <a:ea typeface="Calibri"/>
                <a:cs typeface="Calibri"/>
                <a:sym typeface="Calibri"/>
              </a:rPr>
              <a:t>must apply</a:t>
            </a:r>
            <a:r>
              <a:rPr lang="en-US" sz="1800" b="0" i="0" u="none" strike="noStrike" cap="none" baseline="0">
                <a:solidFill>
                  <a:schemeClr val="dk1"/>
                </a:solidFill>
                <a:latin typeface="Calibri"/>
                <a:ea typeface="Calibri"/>
                <a:cs typeface="Calibri"/>
                <a:sym typeface="Calibri"/>
              </a:rPr>
              <a:t>:</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The negative word should be placed in the stem, not in the alternatives</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The negative word should be emphasized by using underlining, italics, bold face, or CAPITALS. </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In addition, each of the alternatives should be phrased positively to avoid forming a confusing double negative with the stem. </a:t>
            </a:r>
          </a:p>
        </p:txBody>
      </p:sp>
      <p:sp>
        <p:nvSpPr>
          <p:cNvPr id="200" name="Shape 200"/>
          <p:cNvSpPr txBox="1"/>
          <p:nvPr/>
        </p:nvSpPr>
        <p:spPr>
          <a:xfrm>
            <a:off x="7480454" y="5501857"/>
            <a:ext cx="4450814" cy="83099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NOTE: In a survey of 46 authoritative references in the field of educational measurement, 31 of the 35 authors that discussed the negative variety recommend that they be avoided (Haladyna &amp; Downing, 1989a).</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893283" y="111738"/>
            <a:ext cx="10515599" cy="59334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3950" b="1" i="0" u="none" strike="noStrike" cap="none" baseline="0">
                <a:solidFill>
                  <a:srgbClr val="FF0000"/>
                </a:solidFill>
                <a:latin typeface="Calibri"/>
                <a:ea typeface="Calibri"/>
                <a:cs typeface="Calibri"/>
                <a:sym typeface="Calibri"/>
              </a:rPr>
              <a:t>Assessments</a:t>
            </a:r>
          </a:p>
        </p:txBody>
      </p:sp>
      <p:pic>
        <p:nvPicPr>
          <p:cNvPr id="92" name="Shape 92"/>
          <p:cNvPicPr preferRelativeResize="0">
            <a:picLocks noGrp="1"/>
          </p:cNvPicPr>
          <p:nvPr>
            <p:ph type="body" idx="1"/>
          </p:nvPr>
        </p:nvPicPr>
        <p:blipFill rotWithShape="1">
          <a:blip r:embed="rId3">
            <a:alphaModFix/>
          </a:blip>
          <a:srcRect/>
          <a:stretch/>
        </p:blipFill>
        <p:spPr>
          <a:xfrm>
            <a:off x="0" y="809339"/>
            <a:ext cx="5861363" cy="4351338"/>
          </a:xfrm>
          <a:prstGeom prst="rect">
            <a:avLst/>
          </a:prstGeom>
          <a:noFill/>
          <a:ln>
            <a:noFill/>
          </a:ln>
        </p:spPr>
      </p:pic>
      <p:sp>
        <p:nvSpPr>
          <p:cNvPr id="93" name="Shape 93"/>
          <p:cNvSpPr/>
          <p:nvPr/>
        </p:nvSpPr>
        <p:spPr>
          <a:xfrm>
            <a:off x="998862" y="5264935"/>
            <a:ext cx="4179065" cy="147732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1" u="none" strike="noStrike" cap="none" baseline="0">
                <a:solidFill>
                  <a:schemeClr val="dk1"/>
                </a:solidFill>
                <a:latin typeface="Calibri"/>
                <a:ea typeface="Calibri"/>
                <a:cs typeface="Calibri"/>
                <a:sym typeface="Calibri"/>
              </a:rPr>
              <a:t>Thoughtfully written objectives are critical to the construction of appropriate test questions and in ensuring adequate assessment of intended learner competence.</a:t>
            </a:r>
          </a:p>
        </p:txBody>
      </p:sp>
      <p:sp>
        <p:nvSpPr>
          <p:cNvPr id="94" name="Shape 94"/>
          <p:cNvSpPr/>
          <p:nvPr/>
        </p:nvSpPr>
        <p:spPr>
          <a:xfrm>
            <a:off x="6738650" y="1591804"/>
            <a:ext cx="5283753" cy="3416319"/>
          </a:xfrm>
          <a:prstGeom prst="rect">
            <a:avLst/>
          </a:prstGeom>
          <a:noFill/>
          <a:ln>
            <a:noFill/>
          </a:ln>
        </p:spPr>
        <p:txBody>
          <a:bodyPr lIns="91425" tIns="45700" rIns="91425" bIns="45700" anchor="t" anchorCtr="0">
            <a:noAutofit/>
          </a:bodyPr>
          <a:lstStyle/>
          <a:p>
            <a:pPr marL="285750" marR="0" lvl="0" indent="-285750" algn="l" rtl="0">
              <a:spcBef>
                <a:spcPts val="0"/>
              </a:spcBef>
              <a:buClr>
                <a:srgbClr val="000000"/>
              </a:buClr>
              <a:buSzPct val="100000"/>
              <a:buFont typeface="Arial"/>
              <a:buChar char="•"/>
            </a:pPr>
            <a:r>
              <a:rPr lang="en-US" sz="1800" b="1" i="0" u="none" strike="noStrike" cap="none" baseline="0">
                <a:solidFill>
                  <a:srgbClr val="000000"/>
                </a:solidFill>
                <a:latin typeface="Times New Roman"/>
                <a:ea typeface="Times New Roman"/>
                <a:cs typeface="Times New Roman"/>
                <a:sym typeface="Times New Roman"/>
              </a:rPr>
              <a:t>Never </a:t>
            </a:r>
            <a:r>
              <a:rPr lang="en-US" sz="1800" b="0" i="0" u="none" strike="noStrike" cap="none" baseline="0">
                <a:solidFill>
                  <a:srgbClr val="000000"/>
                </a:solidFill>
                <a:latin typeface="Times New Roman"/>
                <a:ea typeface="Times New Roman"/>
                <a:cs typeface="Times New Roman"/>
                <a:sym typeface="Times New Roman"/>
              </a:rPr>
              <a:t>write the test in</a:t>
            </a:r>
            <a:r>
              <a:rPr lang="en-US" sz="1800" b="1" i="0" u="none" strike="noStrike" cap="none" baseline="0">
                <a:solidFill>
                  <a:srgbClr val="000000"/>
                </a:solidFill>
                <a:latin typeface="Times New Roman"/>
                <a:ea typeface="Times New Roman"/>
                <a:cs typeface="Times New Roman"/>
                <a:sym typeface="Times New Roman"/>
              </a:rPr>
              <a:t> </a:t>
            </a:r>
            <a:r>
              <a:rPr lang="en-US" sz="1800" b="1" i="1" u="none" strike="noStrike" cap="none" baseline="0">
                <a:solidFill>
                  <a:srgbClr val="000000"/>
                </a:solidFill>
                <a:latin typeface="Arial"/>
                <a:ea typeface="Arial"/>
                <a:cs typeface="Arial"/>
                <a:sym typeface="Arial"/>
              </a:rPr>
              <a:t>one day</a:t>
            </a:r>
            <a:r>
              <a:rPr lang="en-US" sz="1800" b="1" i="0" u="none" strike="noStrike" cap="none" baseline="0">
                <a:solidFill>
                  <a:srgbClr val="000000"/>
                </a:solidFill>
                <a:latin typeface="Times New Roman"/>
                <a:ea typeface="Times New Roman"/>
                <a:cs typeface="Times New Roman"/>
                <a:sym typeface="Times New Roman"/>
              </a:rPr>
              <a:t>. </a:t>
            </a:r>
          </a:p>
          <a:p>
            <a:pPr marL="285750" marR="0" lvl="0" indent="-285750" algn="l" rtl="0">
              <a:spcBef>
                <a:spcPts val="0"/>
              </a:spcBef>
              <a:buClr>
                <a:srgbClr val="000000"/>
              </a:buClr>
              <a:buSzPct val="100000"/>
              <a:buFont typeface="Arial"/>
              <a:buChar char="•"/>
            </a:pPr>
            <a:r>
              <a:rPr lang="en-US" sz="1800" b="0" i="0" u="none" strike="noStrike" cap="none" baseline="0">
                <a:solidFill>
                  <a:srgbClr val="000000"/>
                </a:solidFill>
                <a:latin typeface="Times New Roman"/>
                <a:ea typeface="Times New Roman"/>
                <a:cs typeface="Times New Roman"/>
                <a:sym typeface="Times New Roman"/>
              </a:rPr>
              <a:t>Professional test designers </a:t>
            </a:r>
            <a:r>
              <a:rPr lang="en-US" sz="1800" b="1" i="0" u="none" strike="noStrike" cap="none" baseline="0">
                <a:solidFill>
                  <a:srgbClr val="000000"/>
                </a:solidFill>
                <a:latin typeface="Times New Roman"/>
                <a:ea typeface="Times New Roman"/>
                <a:cs typeface="Times New Roman"/>
                <a:sym typeface="Times New Roman"/>
              </a:rPr>
              <a:t>only write</a:t>
            </a:r>
          </a:p>
          <a:p>
            <a:pPr marL="0" marR="0" lvl="0" indent="0" algn="l" rtl="0">
              <a:spcBef>
                <a:spcPts val="0"/>
              </a:spcBef>
              <a:buSzPct val="25000"/>
              <a:buNone/>
            </a:pPr>
            <a:r>
              <a:rPr lang="en-US" sz="1800" b="1" i="1" u="none" strike="noStrike" cap="none" baseline="0">
                <a:solidFill>
                  <a:schemeClr val="dk1"/>
                </a:solidFill>
                <a:latin typeface="Calibri"/>
                <a:ea typeface="Calibri"/>
                <a:cs typeface="Calibri"/>
                <a:sym typeface="Calibri"/>
              </a:rPr>
              <a:t>      3 or 4 questions per day</a:t>
            </a:r>
            <a:r>
              <a:rPr lang="en-US" sz="1800" b="1" i="0" u="none" strike="noStrike" cap="none" baseline="0">
                <a:solidFill>
                  <a:schemeClr val="dk1"/>
                </a:solidFill>
                <a:latin typeface="Calibri"/>
                <a:ea typeface="Calibri"/>
                <a:cs typeface="Calibri"/>
                <a:sym typeface="Calibri"/>
              </a:rPr>
              <a:t>.</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Write </a:t>
            </a:r>
            <a:r>
              <a:rPr lang="en-US" sz="1800" b="1" i="1" u="none" strike="noStrike" cap="none" baseline="0">
                <a:solidFill>
                  <a:schemeClr val="dk1"/>
                </a:solidFill>
                <a:latin typeface="Calibri"/>
                <a:ea typeface="Calibri"/>
                <a:cs typeface="Calibri"/>
                <a:sym typeface="Calibri"/>
              </a:rPr>
              <a:t>one or two questions </a:t>
            </a:r>
            <a:r>
              <a:rPr lang="en-US" sz="1800" b="1" i="0" u="none" strike="noStrike" cap="none" baseline="0">
                <a:solidFill>
                  <a:schemeClr val="dk1"/>
                </a:solidFill>
                <a:latin typeface="Calibri"/>
                <a:ea typeface="Calibri"/>
                <a:cs typeface="Calibri"/>
                <a:sym typeface="Calibri"/>
              </a:rPr>
              <a:t>after each class</a:t>
            </a:r>
            <a:r>
              <a:rPr lang="en-US" sz="1800" b="0" i="0" u="none" strike="noStrike" cap="none" baseline="0">
                <a:solidFill>
                  <a:schemeClr val="dk1"/>
                </a:solidFill>
                <a:latin typeface="Calibri"/>
                <a:ea typeface="Calibri"/>
                <a:cs typeface="Calibri"/>
                <a:sym typeface="Calibri"/>
              </a:rPr>
              <a:t>, </a:t>
            </a:r>
          </a:p>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      so it becomes a simple matter of assembling</a:t>
            </a:r>
          </a:p>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      them into an exam.</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If students are to hand-write the letters of their</a:t>
            </a:r>
          </a:p>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     chosen answers, ask them to use CAPITAL LETTERS. </a:t>
            </a:r>
          </a:p>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     The handwritten, lower-case letters "a" and "d" </a:t>
            </a:r>
          </a:p>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      and "c" and "e" can be difficult to distinguish </a:t>
            </a:r>
          </a:p>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      when scoring.</a:t>
            </a:r>
          </a:p>
          <a:p>
            <a:pPr marL="285750" marR="0" lvl="0" indent="-171450" algn="l" rtl="0">
              <a:spcBef>
                <a:spcPts val="0"/>
              </a:spcBef>
              <a:buClr>
                <a:schemeClr val="dk1"/>
              </a:buClr>
              <a:buFont typeface="Arial"/>
              <a:buNone/>
            </a:pPr>
            <a:endParaRPr sz="1800" b="1"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#4: Make all distractors plausible</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All of the wrong answer choices should be completely reasonable and based on state standards.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Avoid throwing in those give-away distractors as it detracts from the test’s validity.</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Avoid answer choices “I do not know” or “I was never taught this material”.  It distracts from the analysis of the assessment and the measure of knowledge to the standards.</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Poorly Written Distractors</a:t>
            </a:r>
          </a:p>
        </p:txBody>
      </p:sp>
      <p:sp>
        <p:nvSpPr>
          <p:cNvPr id="211" name="Shape 211"/>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Common mistakes in writing exam alternatives have to do with how the various alternatives relate.  They should be mutually exclusive, homogenous, plausible and consistently phrased.</a:t>
            </a:r>
          </a:p>
        </p:txBody>
      </p:sp>
      <p:pic>
        <p:nvPicPr>
          <p:cNvPr id="212" name="Shape 212"/>
          <p:cNvPicPr preferRelativeResize="0"/>
          <p:nvPr/>
        </p:nvPicPr>
        <p:blipFill rotWithShape="1">
          <a:blip r:embed="rId3">
            <a:alphaModFix/>
          </a:blip>
          <a:srcRect/>
          <a:stretch/>
        </p:blipFill>
        <p:spPr>
          <a:xfrm>
            <a:off x="3753251" y="3185853"/>
            <a:ext cx="4564483" cy="3482439"/>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Shape 217"/>
          <p:cNvPicPr preferRelativeResize="0">
            <a:picLocks noGrp="1"/>
          </p:cNvPicPr>
          <p:nvPr>
            <p:ph type="body" idx="1"/>
          </p:nvPr>
        </p:nvPicPr>
        <p:blipFill rotWithShape="1">
          <a:blip r:embed="rId3">
            <a:alphaModFix/>
          </a:blip>
          <a:srcRect/>
          <a:stretch/>
        </p:blipFill>
        <p:spPr>
          <a:xfrm>
            <a:off x="2052038" y="1101687"/>
            <a:ext cx="7257215" cy="5203577"/>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pic>
        <p:nvPicPr>
          <p:cNvPr id="222" name="Shape 222"/>
          <p:cNvPicPr preferRelativeResize="0">
            <a:picLocks noGrp="1"/>
          </p:cNvPicPr>
          <p:nvPr>
            <p:ph type="body" idx="1"/>
          </p:nvPr>
        </p:nvPicPr>
        <p:blipFill rotWithShape="1">
          <a:blip r:embed="rId3">
            <a:alphaModFix/>
          </a:blip>
          <a:srcRect/>
          <a:stretch/>
        </p:blipFill>
        <p:spPr>
          <a:xfrm>
            <a:off x="2280491" y="858254"/>
            <a:ext cx="7524519" cy="5054514"/>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pic>
        <p:nvPicPr>
          <p:cNvPr id="227" name="Shape 227"/>
          <p:cNvPicPr preferRelativeResize="0">
            <a:picLocks noGrp="1"/>
          </p:cNvPicPr>
          <p:nvPr>
            <p:ph type="body" idx="1"/>
          </p:nvPr>
        </p:nvPicPr>
        <p:blipFill rotWithShape="1">
          <a:blip r:embed="rId3">
            <a:alphaModFix/>
          </a:blip>
          <a:srcRect/>
          <a:stretch/>
        </p:blipFill>
        <p:spPr>
          <a:xfrm>
            <a:off x="3040655" y="1023466"/>
            <a:ext cx="5887424" cy="4879556"/>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#5: Keep all answer choices the same length</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This can be difficult to achieve, but expert test-takers can use answer length as a hint to the correct answer.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Of</a:t>
            </a:r>
            <a:r>
              <a:rPr lang="en-US" sz="2400" b="0" i="1" u="none" strike="noStrike" cap="none" baseline="0">
                <a:solidFill>
                  <a:schemeClr val="dk1"/>
                </a:solidFill>
                <a:latin typeface="Calibri"/>
                <a:ea typeface="Calibri"/>
                <a:cs typeface="Calibri"/>
                <a:sym typeface="Calibri"/>
              </a:rPr>
              <a:t>ten the longest answer </a:t>
            </a:r>
            <a:r>
              <a:rPr lang="en-US" sz="2400" b="0" i="0" u="none" strike="noStrike" cap="none" baseline="0">
                <a:solidFill>
                  <a:schemeClr val="dk1"/>
                </a:solidFill>
                <a:latin typeface="Calibri"/>
                <a:ea typeface="Calibri"/>
                <a:cs typeface="Calibri"/>
                <a:sym typeface="Calibri"/>
              </a:rPr>
              <a:t>is the correct one.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If getting all </a:t>
            </a:r>
            <a:r>
              <a:rPr lang="en-US" sz="2400" b="0" i="1" u="none" strike="noStrike" cap="none" baseline="0">
                <a:solidFill>
                  <a:schemeClr val="dk1"/>
                </a:solidFill>
                <a:latin typeface="Calibri"/>
                <a:ea typeface="Calibri"/>
                <a:cs typeface="Calibri"/>
                <a:sym typeface="Calibri"/>
              </a:rPr>
              <a:t>four answers to the </a:t>
            </a:r>
            <a:r>
              <a:rPr lang="en-US" sz="2400" b="0" i="0" u="none" strike="noStrike" cap="none" baseline="0">
                <a:solidFill>
                  <a:schemeClr val="dk1"/>
                </a:solidFill>
                <a:latin typeface="Calibri"/>
                <a:ea typeface="Calibri"/>
                <a:cs typeface="Calibri"/>
                <a:sym typeface="Calibri"/>
              </a:rPr>
              <a:t>same length is difficult, then try using </a:t>
            </a:r>
            <a:r>
              <a:rPr lang="en-US" sz="2400" b="0" i="1" u="none" strike="noStrike" cap="none" baseline="0">
                <a:solidFill>
                  <a:schemeClr val="dk1"/>
                </a:solidFill>
                <a:latin typeface="Calibri"/>
                <a:ea typeface="Calibri"/>
                <a:cs typeface="Calibri"/>
                <a:sym typeface="Calibri"/>
              </a:rPr>
              <a:t>two short and two </a:t>
            </a:r>
            <a:r>
              <a:rPr lang="en-US" sz="2400" b="0" i="0" u="none" strike="noStrike" cap="none" baseline="0">
                <a:solidFill>
                  <a:schemeClr val="dk1"/>
                </a:solidFill>
                <a:latin typeface="Calibri"/>
                <a:ea typeface="Calibri"/>
                <a:cs typeface="Calibri"/>
                <a:sym typeface="Calibri"/>
              </a:rPr>
              <a:t>long sentence.</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#6: Avoid double negatives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Don’t use combinations of these words in the same question: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not, no, nor, the -un prefix, etc.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For example, this type of question could confuse test-takers: </a:t>
            </a:r>
            <a:r>
              <a:rPr lang="en-US" sz="2000" b="1" i="0" u="none" strike="noStrike" cap="none" baseline="0">
                <a:solidFill>
                  <a:schemeClr val="dk1"/>
                </a:solidFill>
                <a:latin typeface="Calibri"/>
                <a:ea typeface="Calibri"/>
                <a:cs typeface="Calibri"/>
                <a:sym typeface="Calibri"/>
              </a:rPr>
              <a:t>‘Which of the following comments would NOT be unwelcome in a work situation?’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Flip it around and write it in the positive form: </a:t>
            </a:r>
            <a:r>
              <a:rPr lang="en-US" sz="2000" b="1" i="0" u="none" strike="noStrike" cap="none" baseline="0">
                <a:solidFill>
                  <a:schemeClr val="dk1"/>
                </a:solidFill>
                <a:latin typeface="Calibri"/>
                <a:ea typeface="Calibri"/>
                <a:cs typeface="Calibri"/>
                <a:sym typeface="Calibri"/>
              </a:rPr>
              <a:t>‘Which of the following comments are acceptable in a work situation?’</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#7: Mix up the order of the correct answers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Make sure that most of your correct answers aren’t in the “b” and “c” positions, which can of</a:t>
            </a:r>
            <a:r>
              <a:rPr lang="en-US" sz="2400" b="0" i="1" u="none" strike="noStrike" cap="none" baseline="0">
                <a:solidFill>
                  <a:schemeClr val="dk1"/>
                </a:solidFill>
                <a:latin typeface="Calibri"/>
                <a:ea typeface="Calibri"/>
                <a:cs typeface="Calibri"/>
                <a:sym typeface="Calibri"/>
              </a:rPr>
              <a:t>ten happen</a:t>
            </a:r>
            <a:r>
              <a:rPr lang="en-US" sz="2400" b="0" i="0" u="none" strike="noStrike" cap="none" baseline="0">
                <a:solidFill>
                  <a:schemeClr val="dk1"/>
                </a:solidFill>
                <a:latin typeface="Calibri"/>
                <a:ea typeface="Calibri"/>
                <a:cs typeface="Calibri"/>
                <a:sym typeface="Calibri"/>
              </a:rPr>
              <a:t>.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Most test designers have a favorite letter and it is usually B or C.</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Keep correct answers in random positions and don’t let them fall into a pattern that can be detected.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When your test is written, go through and reorder where the correct answers are placed, if necessary.</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#8: Keep the number of options consistent</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Making the number of options consistent from question to question helps learners know what to expect. </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Research doesn’t seem to agree on whether</a:t>
            </a:r>
            <a:r>
              <a:rPr lang="en-US" sz="2800" b="0" i="1" u="none" strike="noStrike" cap="none" baseline="0">
                <a:solidFill>
                  <a:schemeClr val="dk1"/>
                </a:solidFill>
                <a:latin typeface="Calibri"/>
                <a:ea typeface="Calibri"/>
                <a:cs typeface="Calibri"/>
                <a:sym typeface="Calibri"/>
              </a:rPr>
              <a:t> 3 or 4 or 5 options is best</a:t>
            </a:r>
            <a:r>
              <a:rPr lang="en-US" sz="2800" b="0" i="0" u="none" strike="noStrike" cap="none" baseline="0">
                <a:solidFill>
                  <a:schemeClr val="dk1"/>
                </a:solidFill>
                <a:latin typeface="Calibri"/>
                <a:ea typeface="Calibri"/>
                <a:cs typeface="Calibri"/>
                <a:sym typeface="Calibri"/>
              </a:rPr>
              <a:t>. </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#9: Avoid tricking test-takers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Tests exist to measure knowledge.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Never use questions or answer options that could trick a learner.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If a question or its options can be interpreted in </a:t>
            </a:r>
            <a:r>
              <a:rPr lang="en-US" sz="2400" b="0" i="1" u="none" strike="noStrike" cap="none" baseline="0">
                <a:solidFill>
                  <a:schemeClr val="dk1"/>
                </a:solidFill>
                <a:latin typeface="Calibri"/>
                <a:ea typeface="Calibri"/>
                <a:cs typeface="Calibri"/>
                <a:sym typeface="Calibri"/>
              </a:rPr>
              <a:t>two ways or if </a:t>
            </a:r>
            <a:r>
              <a:rPr lang="en-US" sz="2400" b="0" i="0" u="none" strike="noStrike" cap="none" baseline="0">
                <a:solidFill>
                  <a:schemeClr val="dk1"/>
                </a:solidFill>
                <a:latin typeface="Calibri"/>
                <a:ea typeface="Calibri"/>
                <a:cs typeface="Calibri"/>
                <a:sym typeface="Calibri"/>
              </a:rPr>
              <a:t>the difference between options is too subtle, then find a way to rewrite it.</a:t>
            </a:r>
          </a:p>
          <a:p>
            <a:pPr marL="457200" marR="0" lvl="1" indent="0" algn="l" rtl="0">
              <a:lnSpc>
                <a:spcPct val="90000"/>
              </a:lnSpc>
              <a:spcBef>
                <a:spcPts val="500"/>
              </a:spcBef>
              <a:buClr>
                <a:schemeClr val="dk1"/>
              </a:buClr>
              <a:buFont typeface="Arial"/>
              <a:buNone/>
            </a:pPr>
            <a:endParaRPr sz="2400" b="0" i="0" u="none" strike="noStrike" cap="none" baseline="0">
              <a:solidFill>
                <a:schemeClr val="dk1"/>
              </a:solidFill>
              <a:latin typeface="Calibri"/>
              <a:ea typeface="Calibri"/>
              <a:cs typeface="Calibri"/>
              <a:sym typeface="Calibri"/>
            </a:endParaRP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838200" y="365125"/>
            <a:ext cx="10515599" cy="87659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Overview of Goals</a:t>
            </a:r>
          </a:p>
        </p:txBody>
      </p:sp>
      <p:sp>
        <p:nvSpPr>
          <p:cNvPr id="100" name="Shape 100"/>
          <p:cNvSpPr txBox="1">
            <a:spLocks noGrp="1"/>
          </p:cNvSpPr>
          <p:nvPr>
            <p:ph type="body" idx="1"/>
          </p:nvPr>
        </p:nvSpPr>
        <p:spPr>
          <a:xfrm>
            <a:off x="838200" y="1241724"/>
            <a:ext cx="10515599" cy="54305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Distinguish between objectives which can be appropriately assessed by using multiple choice items and objectives which would be better assessed by some other means. </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Evaluate existing multiple-choice items by using commonly-accepted criteria to identify specific flaws in the items. </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Improve poorly-written multiple-choice items by correcting the flaws they contain. </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Construct well-written multiple-choice items that measure given objectives.</a:t>
            </a:r>
          </a:p>
          <a:p>
            <a:pPr marL="228600" marR="0" lvl="0" indent="-228600" algn="l" rtl="0">
              <a:lnSpc>
                <a:spcPct val="90000"/>
              </a:lnSpc>
              <a:spcBef>
                <a:spcPts val="1000"/>
              </a:spcBef>
              <a:buClr>
                <a:schemeClr val="dk1"/>
              </a:buClr>
              <a:buSzPct val="100000"/>
              <a:buFont typeface="Calibri"/>
              <a:buChar char="•"/>
            </a:pPr>
            <a:r>
              <a:rPr lang="en-US" sz="2800">
                <a:solidFill>
                  <a:schemeClr val="dk1"/>
                </a:solidFill>
                <a:latin typeface="Calibri"/>
                <a:ea typeface="Calibri"/>
                <a:cs typeface="Calibri"/>
                <a:sym typeface="Calibri"/>
              </a:rPr>
              <a:t>Consider the needs of diverse/special learners when developing m/c assessment questions.</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body" idx="1"/>
          </p:nvPr>
        </p:nvSpPr>
        <p:spPr>
          <a:xfrm>
            <a:off x="871250" y="1285798"/>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Rule #10: Use ‘All of the Above’ and ‘N</a:t>
            </a:r>
            <a:r>
              <a:rPr lang="en-US" sz="2800" b="1" i="1" u="none" strike="noStrike" cap="none" baseline="0">
                <a:solidFill>
                  <a:srgbClr val="FF0000"/>
                </a:solidFill>
                <a:latin typeface="Calibri"/>
                <a:ea typeface="Calibri"/>
                <a:cs typeface="Calibri"/>
                <a:sym typeface="Calibri"/>
              </a:rPr>
              <a:t>one of the Above</a:t>
            </a:r>
            <a:r>
              <a:rPr lang="en-US" sz="2800" b="1" i="0" u="none" strike="noStrike" cap="none" baseline="0">
                <a:solidFill>
                  <a:srgbClr val="FF0000"/>
                </a:solidFill>
                <a:latin typeface="Calibri"/>
                <a:ea typeface="Calibri"/>
                <a:cs typeface="Calibri"/>
                <a:sym typeface="Calibri"/>
              </a:rPr>
              <a:t>’ with caution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They may not promote good instruction. </a:t>
            </a:r>
          </a:p>
          <a:p>
            <a:pPr marL="685800" marR="0" lvl="1" indent="-228600" algn="l" rtl="0">
              <a:lnSpc>
                <a:spcPct val="90000"/>
              </a:lnSpc>
              <a:spcBef>
                <a:spcPts val="500"/>
              </a:spcBef>
              <a:buClr>
                <a:schemeClr val="dk1"/>
              </a:buClr>
              <a:buSzPct val="100000"/>
              <a:buFont typeface="Arial"/>
              <a:buChar char="•"/>
            </a:pPr>
            <a:r>
              <a:rPr lang="en-US" sz="2400" b="0" i="1" u="none" strike="noStrike" cap="none" baseline="0">
                <a:solidFill>
                  <a:schemeClr val="dk1"/>
                </a:solidFill>
                <a:latin typeface="Calibri"/>
                <a:ea typeface="Calibri"/>
                <a:cs typeface="Calibri"/>
                <a:sym typeface="Calibri"/>
              </a:rPr>
              <a:t>All of the Above </a:t>
            </a:r>
            <a:r>
              <a:rPr lang="en-US" sz="2400" b="0" i="0" u="none" strike="noStrike" cap="none" baseline="0">
                <a:solidFill>
                  <a:schemeClr val="dk1"/>
                </a:solidFill>
                <a:latin typeface="Calibri"/>
                <a:ea typeface="Calibri"/>
                <a:cs typeface="Calibri"/>
                <a:sym typeface="Calibri"/>
              </a:rPr>
              <a:t>can be an obvious give-away answer when it’s not used consistently.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The </a:t>
            </a:r>
            <a:r>
              <a:rPr lang="en-US" sz="2400" b="0" i="1" u="none" strike="noStrike" cap="none" baseline="0">
                <a:solidFill>
                  <a:schemeClr val="dk1"/>
                </a:solidFill>
                <a:latin typeface="Calibri"/>
                <a:ea typeface="Calibri"/>
                <a:cs typeface="Calibri"/>
                <a:sym typeface="Calibri"/>
              </a:rPr>
              <a:t>All of the Above</a:t>
            </a:r>
            <a:r>
              <a:rPr lang="en-US" sz="2400" b="0" i="0" u="none" strike="noStrike" cap="none" baseline="0">
                <a:solidFill>
                  <a:schemeClr val="dk1"/>
                </a:solidFill>
                <a:latin typeface="Calibri"/>
                <a:ea typeface="Calibri"/>
                <a:cs typeface="Calibri"/>
                <a:sym typeface="Calibri"/>
              </a:rPr>
              <a:t> option can encourage guessing if the learner thinks </a:t>
            </a:r>
            <a:r>
              <a:rPr lang="en-US" sz="2400" b="0" i="1" u="none" strike="noStrike" cap="none" baseline="0">
                <a:solidFill>
                  <a:schemeClr val="dk1"/>
                </a:solidFill>
                <a:latin typeface="Calibri"/>
                <a:ea typeface="Calibri"/>
                <a:cs typeface="Calibri"/>
                <a:sym typeface="Calibri"/>
              </a:rPr>
              <a:t>one or two answers </a:t>
            </a:r>
            <a:r>
              <a:rPr lang="en-US" sz="2400" b="0" i="0" u="none" strike="noStrike" cap="none" baseline="0">
                <a:solidFill>
                  <a:schemeClr val="dk1"/>
                </a:solidFill>
                <a:latin typeface="Calibri"/>
                <a:ea typeface="Calibri"/>
                <a:cs typeface="Calibri"/>
                <a:sym typeface="Calibri"/>
              </a:rPr>
              <a:t>are correct.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The downside to </a:t>
            </a:r>
            <a:r>
              <a:rPr lang="en-US" sz="2400" b="0" i="1" u="none" strike="noStrike" cap="none" baseline="0">
                <a:solidFill>
                  <a:schemeClr val="dk1"/>
                </a:solidFill>
                <a:latin typeface="Calibri"/>
                <a:ea typeface="Calibri"/>
                <a:cs typeface="Calibri"/>
                <a:sym typeface="Calibri"/>
              </a:rPr>
              <a:t>None of the Above</a:t>
            </a:r>
            <a:r>
              <a:rPr lang="en-US" sz="2400" b="0" i="0" u="none" strike="noStrike" cap="none" baseline="0">
                <a:solidFill>
                  <a:schemeClr val="dk1"/>
                </a:solidFill>
                <a:latin typeface="Calibri"/>
                <a:ea typeface="Calibri"/>
                <a:cs typeface="Calibri"/>
                <a:sym typeface="Calibri"/>
              </a:rPr>
              <a:t> is that you can’t tell if the learner really knew the correct answer.</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These distractors also emphasize quantity of distractors over quality of distractor. </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838200" y="409191"/>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Review</a:t>
            </a:r>
          </a:p>
        </p:txBody>
      </p:sp>
      <p:pic>
        <p:nvPicPr>
          <p:cNvPr id="263" name="Shape 263"/>
          <p:cNvPicPr preferRelativeResize="0">
            <a:picLocks noGrp="1"/>
          </p:cNvPicPr>
          <p:nvPr>
            <p:ph type="body" idx="1"/>
          </p:nvPr>
        </p:nvPicPr>
        <p:blipFill rotWithShape="1">
          <a:blip r:embed="rId3">
            <a:alphaModFix/>
          </a:blip>
          <a:srcRect/>
          <a:stretch/>
        </p:blipFill>
        <p:spPr>
          <a:xfrm>
            <a:off x="4648200" y="-44264"/>
            <a:ext cx="4925458" cy="6885920"/>
          </a:xfrm>
          <a:prstGeom prst="rect">
            <a:avLst/>
          </a:prstGeom>
          <a:noFill/>
          <a:ln>
            <a:noFill/>
          </a:ln>
        </p:spPr>
      </p:pic>
      <p:sp>
        <p:nvSpPr>
          <p:cNvPr id="264" name="Shape 264"/>
          <p:cNvSpPr/>
          <p:nvPr/>
        </p:nvSpPr>
        <p:spPr>
          <a:xfrm>
            <a:off x="7105879" y="4902505"/>
            <a:ext cx="2203373" cy="275422"/>
          </a:xfrm>
          <a:prstGeom prst="rect">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
        <p:nvSpPr>
          <p:cNvPr id="265" name="Shape 265"/>
          <p:cNvSpPr/>
          <p:nvPr/>
        </p:nvSpPr>
        <p:spPr>
          <a:xfrm>
            <a:off x="5023692" y="5100810"/>
            <a:ext cx="1072308" cy="220337"/>
          </a:xfrm>
          <a:prstGeom prst="rect">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838200" y="365125"/>
            <a:ext cx="3021600" cy="4654199"/>
          </a:xfrm>
          <a:prstGeom prst="rect">
            <a:avLst/>
          </a:prstGeom>
        </p:spPr>
        <p:txBody>
          <a:bodyPr lIns="91425" tIns="91425" rIns="91425" bIns="91425" anchor="ctr" anchorCtr="0">
            <a:noAutofit/>
          </a:bodyPr>
          <a:lstStyle/>
          <a:p>
            <a:pPr rtl="0">
              <a:spcBef>
                <a:spcPts val="0"/>
              </a:spcBef>
              <a:buNone/>
            </a:pPr>
            <a:r>
              <a:rPr lang="en-US" sz="6000" b="1">
                <a:solidFill>
                  <a:srgbClr val="FF0000"/>
                </a:solidFill>
              </a:rPr>
              <a:t>Keep </a:t>
            </a:r>
          </a:p>
          <a:p>
            <a:pPr rtl="0">
              <a:spcBef>
                <a:spcPts val="0"/>
              </a:spcBef>
              <a:buNone/>
            </a:pPr>
            <a:r>
              <a:rPr lang="en-US" sz="6000" b="1">
                <a:solidFill>
                  <a:srgbClr val="FF0000"/>
                </a:solidFill>
              </a:rPr>
              <a:t>in </a:t>
            </a:r>
          </a:p>
          <a:p>
            <a:pPr>
              <a:spcBef>
                <a:spcPts val="0"/>
              </a:spcBef>
              <a:buNone/>
            </a:pPr>
            <a:r>
              <a:rPr lang="en-US" sz="6000" b="1">
                <a:solidFill>
                  <a:srgbClr val="FF0000"/>
                </a:solidFill>
              </a:rPr>
              <a:t>Mind</a:t>
            </a:r>
          </a:p>
        </p:txBody>
      </p:sp>
      <p:pic>
        <p:nvPicPr>
          <p:cNvPr id="271" name="Shape 271"/>
          <p:cNvPicPr preferRelativeResize="0"/>
          <p:nvPr/>
        </p:nvPicPr>
        <p:blipFill>
          <a:blip r:embed="rId3">
            <a:alphaModFix/>
          </a:blip>
          <a:stretch>
            <a:fillRect/>
          </a:stretch>
        </p:blipFill>
        <p:spPr>
          <a:xfrm>
            <a:off x="3263350" y="162275"/>
            <a:ext cx="8708350" cy="6580275"/>
          </a:xfrm>
          <a:prstGeom prst="rect">
            <a:avLst/>
          </a:prstGeom>
          <a:noFill/>
          <a:ln>
            <a:noFill/>
          </a:ln>
        </p:spPr>
      </p:pic>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Shape 276"/>
          <p:cNvSpPr txBox="1">
            <a:spLocks noGrp="1"/>
          </p:cNvSpPr>
          <p:nvPr>
            <p:ph type="title"/>
          </p:nvPr>
        </p:nvSpPr>
        <p:spPr>
          <a:xfrm>
            <a:off x="849216" y="2447313"/>
            <a:ext cx="10515599" cy="132556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Types of Question Types </a:t>
            </a:r>
            <a:r>
              <a:rPr lang="en-US" sz="4400" b="1" i="1" u="sng" strike="noStrike" cap="none" baseline="0">
                <a:solidFill>
                  <a:srgbClr val="FF0000"/>
                </a:solidFill>
                <a:latin typeface="Calibri"/>
                <a:ea typeface="Calibri"/>
                <a:cs typeface="Calibri"/>
                <a:sym typeface="Calibri"/>
              </a:rPr>
              <a:t>NOT</a:t>
            </a:r>
            <a:r>
              <a:rPr lang="en-US" sz="4400" b="1" i="0" u="none" strike="noStrike" cap="none" baseline="0">
                <a:solidFill>
                  <a:srgbClr val="FF0000"/>
                </a:solidFill>
                <a:latin typeface="Calibri"/>
                <a:ea typeface="Calibri"/>
                <a:cs typeface="Calibri"/>
                <a:sym typeface="Calibri"/>
              </a:rPr>
              <a:t> Recommended by Research</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Shape 281"/>
          <p:cNvSpPr txBox="1">
            <a:spLocks noGrp="1"/>
          </p:cNvSpPr>
          <p:nvPr>
            <p:ph type="title"/>
          </p:nvPr>
        </p:nvSpPr>
        <p:spPr>
          <a:xfrm>
            <a:off x="133120" y="57961"/>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Combined Response</a:t>
            </a:r>
          </a:p>
        </p:txBody>
      </p:sp>
      <p:pic>
        <p:nvPicPr>
          <p:cNvPr id="282" name="Shape 282"/>
          <p:cNvPicPr preferRelativeResize="0">
            <a:picLocks noGrp="1"/>
          </p:cNvPicPr>
          <p:nvPr>
            <p:ph type="body" idx="1"/>
          </p:nvPr>
        </p:nvPicPr>
        <p:blipFill rotWithShape="1">
          <a:blip r:embed="rId3">
            <a:alphaModFix/>
          </a:blip>
          <a:srcRect/>
          <a:stretch/>
        </p:blipFill>
        <p:spPr>
          <a:xfrm>
            <a:off x="343729" y="1383524"/>
            <a:ext cx="6233340" cy="5193544"/>
          </a:xfrm>
          <a:prstGeom prst="rect">
            <a:avLst/>
          </a:prstGeom>
          <a:noFill/>
          <a:ln>
            <a:noFill/>
          </a:ln>
        </p:spPr>
      </p:pic>
      <p:sp>
        <p:nvSpPr>
          <p:cNvPr id="283" name="Shape 283"/>
          <p:cNvSpPr txBox="1"/>
          <p:nvPr/>
        </p:nvSpPr>
        <p:spPr>
          <a:xfrm>
            <a:off x="6787678" y="215737"/>
            <a:ext cx="4880470" cy="5078312"/>
          </a:xfrm>
          <a:prstGeom prst="rect">
            <a:avLst/>
          </a:prstGeom>
          <a:noFill/>
          <a:ln>
            <a:noFill/>
          </a:ln>
        </p:spPr>
        <p:txBody>
          <a:bodyPr lIns="91425" tIns="45700" rIns="91425" bIns="45700" anchor="t" anchorCtr="0">
            <a:noAutofit/>
          </a:bodyPr>
          <a:lstStyle/>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This variety is also known as complex multiple-choice, multiple multiple-choice, or type K. </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It shares the disadvantage of all-or-none scoring with the multiple-response variety discussed previously, and has the added disadvantage of providing clues that help students with only partial knowledge detect the correct combination of alternatives. </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In the example to the left, a student can identify combination </a:t>
            </a:r>
            <a:r>
              <a:rPr lang="en-US" sz="1800" b="1" i="1" u="none" strike="noStrike" cap="none" baseline="0">
                <a:solidFill>
                  <a:schemeClr val="dk1"/>
                </a:solidFill>
                <a:latin typeface="Calibri"/>
                <a:ea typeface="Calibri"/>
                <a:cs typeface="Calibri"/>
                <a:sym typeface="Calibri"/>
              </a:rPr>
              <a:t>e</a:t>
            </a:r>
            <a:r>
              <a:rPr lang="en-US" sz="1800" b="0" i="0" u="none" strike="noStrike" cap="none" baseline="0">
                <a:solidFill>
                  <a:schemeClr val="dk1"/>
                </a:solidFill>
                <a:latin typeface="Calibri"/>
                <a:ea typeface="Calibri"/>
                <a:cs typeface="Calibri"/>
                <a:sym typeface="Calibri"/>
              </a:rPr>
              <a:t> as the correct response simply by knowing that alternatives 1 and 4 are both correct. </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Because of these disadvantages, items of combined-response variety are not recommended. </a:t>
            </a:r>
          </a:p>
          <a:p>
            <a:pPr marL="285750" marR="0" lvl="0" indent="-285750" algn="l" rtl="0">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An item of the combined-response variety is often simply a series of related true-false questions presented together as a group. </a:t>
            </a:r>
          </a:p>
        </p:txBody>
      </p:sp>
      <p:sp>
        <p:nvSpPr>
          <p:cNvPr id="284" name="Shape 284"/>
          <p:cNvSpPr txBox="1"/>
          <p:nvPr/>
        </p:nvSpPr>
        <p:spPr>
          <a:xfrm>
            <a:off x="6787678" y="5453348"/>
            <a:ext cx="5242740" cy="86177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000" b="1" i="0" u="none" strike="noStrike" cap="none" baseline="0">
                <a:solidFill>
                  <a:schemeClr val="dk1"/>
                </a:solidFill>
                <a:latin typeface="Calibri"/>
                <a:ea typeface="Calibri"/>
                <a:cs typeface="Calibri"/>
                <a:sym typeface="Calibri"/>
              </a:rPr>
              <a:t>NOTE</a:t>
            </a:r>
            <a:r>
              <a:rPr lang="en-US" sz="1000" b="0" i="0" u="none" strike="noStrike" cap="none" baseline="0">
                <a:solidFill>
                  <a:schemeClr val="dk1"/>
                </a:solidFill>
                <a:latin typeface="Calibri"/>
                <a:ea typeface="Calibri"/>
                <a:cs typeface="Calibri"/>
                <a:sym typeface="Calibri"/>
              </a:rPr>
              <a:t>: Numerous studies indicate that items of the combined-response variety are lower in reliability, lower in discrimination, higher in difficulty, and equal in validity when compared with similar items of the single-correct-answer and best-answer varieties (Albanese, 1990; Haladyna &amp; Downing, 1989b). They have also been found to be lower in reliability, higher in difficulty, and equal in validity when compared with similar multiple true-false items (Frisbie, 1990).</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928700" y="-3"/>
            <a:ext cx="10515599" cy="7035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4000" b="1" i="0" u="none" strike="noStrike" cap="none" baseline="0">
                <a:solidFill>
                  <a:srgbClr val="FF0000"/>
                </a:solidFill>
                <a:latin typeface="Calibri"/>
                <a:ea typeface="Calibri"/>
                <a:cs typeface="Calibri"/>
                <a:sym typeface="Calibri"/>
              </a:rPr>
              <a:t>Check List for Constructing Multiple-Choice Items</a:t>
            </a:r>
          </a:p>
        </p:txBody>
      </p:sp>
      <p:sp>
        <p:nvSpPr>
          <p:cNvPr id="290" name="Shape 290"/>
          <p:cNvSpPr txBox="1">
            <a:spLocks noGrp="1"/>
          </p:cNvSpPr>
          <p:nvPr>
            <p:ph type="body" idx="1"/>
          </p:nvPr>
        </p:nvSpPr>
        <p:spPr>
          <a:xfrm>
            <a:off x="161700" y="831950"/>
            <a:ext cx="5423400" cy="6026099"/>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Construct each item to assess a single written objective.</a:t>
            </a:r>
          </a:p>
          <a:p>
            <a:pPr marL="685800" marR="0" lvl="1" indent="-228600" algn="l" rtl="0">
              <a:lnSpc>
                <a:spcPct val="80000"/>
              </a:lnSpc>
              <a:spcBef>
                <a:spcPts val="500"/>
              </a:spcBef>
              <a:buClr>
                <a:schemeClr val="dk1"/>
              </a:buClr>
              <a:buSzPct val="100000"/>
              <a:buFont typeface="Arial"/>
              <a:buChar char="•"/>
            </a:pPr>
            <a:r>
              <a:rPr lang="en-US" sz="1100" b="0" i="0" u="none" strike="noStrike" cap="none" baseline="0">
                <a:solidFill>
                  <a:schemeClr val="dk1"/>
                </a:solidFill>
                <a:latin typeface="Calibri"/>
                <a:ea typeface="Calibri"/>
                <a:cs typeface="Calibri"/>
                <a:sym typeface="Calibri"/>
              </a:rPr>
              <a:t>Research. Although few studies have addressed this issue, one study has found that basing items on objectives makes the items easier and more homogeneous (Baker, 1971).</a:t>
            </a:r>
          </a:p>
          <a:p>
            <a:pPr marL="228600" marR="0" lvl="0" indent="-228600" algn="l" rtl="0">
              <a:lnSpc>
                <a:spcPct val="80000"/>
              </a:lnSpc>
              <a:spcBef>
                <a:spcPts val="100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Base each item on a specific problem stated clearly in the stem.</a:t>
            </a:r>
          </a:p>
          <a:p>
            <a:pPr marL="228600" marR="0" lvl="0" indent="-228600" algn="l" rtl="0">
              <a:lnSpc>
                <a:spcPct val="80000"/>
              </a:lnSpc>
              <a:spcBef>
                <a:spcPts val="100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Include as much of the item as possible in the stem, but do not include irrelevant material.</a:t>
            </a:r>
          </a:p>
          <a:p>
            <a:pPr marL="685800" marR="0" lvl="1" indent="-228600" algn="l" rtl="0">
              <a:lnSpc>
                <a:spcPct val="80000"/>
              </a:lnSpc>
              <a:spcBef>
                <a:spcPts val="500"/>
              </a:spcBef>
              <a:buClr>
                <a:schemeClr val="dk1"/>
              </a:buClr>
              <a:buSzPct val="100000"/>
              <a:buFont typeface="Arial"/>
              <a:buChar char="•"/>
            </a:pPr>
            <a:r>
              <a:rPr lang="en-US" sz="1100" b="0" i="0" u="none" strike="noStrike" cap="none" baseline="0">
                <a:solidFill>
                  <a:schemeClr val="dk1"/>
                </a:solidFill>
                <a:latin typeface="Calibri"/>
                <a:ea typeface="Calibri"/>
                <a:cs typeface="Calibri"/>
                <a:sym typeface="Calibri"/>
              </a:rPr>
              <a:t>Research. Several studies have indicated that including irrelevant material in the item stem decreases both the reliability and the validity of the resulting test scores (Haladyna &amp; Downing, 1989b). </a:t>
            </a:r>
          </a:p>
          <a:p>
            <a:pPr marL="228600" marR="0" lvl="0" indent="-228600" algn="l" rtl="0">
              <a:lnSpc>
                <a:spcPct val="80000"/>
              </a:lnSpc>
              <a:spcBef>
                <a:spcPts val="100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State the stem in positive form (in general).</a:t>
            </a:r>
          </a:p>
          <a:p>
            <a:pPr marL="228600" marR="0" lvl="0" indent="-228600" algn="l" rtl="0">
              <a:lnSpc>
                <a:spcPct val="80000"/>
              </a:lnSpc>
              <a:spcBef>
                <a:spcPts val="100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Word the alternatives clearly and concisely. </a:t>
            </a:r>
          </a:p>
          <a:p>
            <a:pPr marL="228600" marR="0" lvl="0" indent="-228600" algn="l" rtl="0">
              <a:lnSpc>
                <a:spcPct val="80000"/>
              </a:lnSpc>
              <a:spcBef>
                <a:spcPts val="100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Keep the alternatives mutually exclusive.</a:t>
            </a:r>
          </a:p>
          <a:p>
            <a:pPr marL="228600" marR="0" lvl="0" indent="-228600" algn="l" rtl="0">
              <a:lnSpc>
                <a:spcPct val="80000"/>
              </a:lnSpc>
              <a:spcBef>
                <a:spcPts val="100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Keep the alternatives homogeneous in content.</a:t>
            </a:r>
          </a:p>
          <a:p>
            <a:pPr marL="0" marR="0" lvl="0" indent="0" algn="l" rtl="0">
              <a:lnSpc>
                <a:spcPct val="80000"/>
              </a:lnSpc>
              <a:spcBef>
                <a:spcPts val="1000"/>
              </a:spcBef>
              <a:buClr>
                <a:schemeClr val="dk1"/>
              </a:buClr>
              <a:buFont typeface="Arial"/>
              <a:buNone/>
            </a:pPr>
            <a:endParaRPr sz="2200" b="0" i="0" u="none" strike="noStrike" cap="none" baseline="0">
              <a:solidFill>
                <a:schemeClr val="dk1"/>
              </a:solidFill>
              <a:latin typeface="Calibri"/>
              <a:ea typeface="Calibri"/>
              <a:cs typeface="Calibri"/>
              <a:sym typeface="Calibri"/>
            </a:endParaRPr>
          </a:p>
        </p:txBody>
      </p:sp>
      <p:sp>
        <p:nvSpPr>
          <p:cNvPr id="291" name="Shape 291"/>
          <p:cNvSpPr txBox="1">
            <a:spLocks noGrp="1"/>
          </p:cNvSpPr>
          <p:nvPr>
            <p:ph type="body" idx="2"/>
          </p:nvPr>
        </p:nvSpPr>
        <p:spPr>
          <a:xfrm>
            <a:off x="5299225" y="703500"/>
            <a:ext cx="6830999" cy="6154500"/>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Keep the alternatives free from clues as to which response is correct.</a:t>
            </a:r>
          </a:p>
          <a:p>
            <a:pPr marL="685800" marR="0" lvl="1"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Keep the grammar of each alternative consistent with the stem. </a:t>
            </a:r>
          </a:p>
          <a:p>
            <a:pPr marL="1143000" marR="0" lvl="2" indent="-228600" algn="l" rtl="0">
              <a:lnSpc>
                <a:spcPct val="80000"/>
              </a:lnSpc>
              <a:spcBef>
                <a:spcPts val="500"/>
              </a:spcBef>
              <a:buClr>
                <a:schemeClr val="dk1"/>
              </a:buClr>
              <a:buSzPct val="100000"/>
              <a:buFont typeface="Arial"/>
              <a:buChar char="•"/>
            </a:pPr>
            <a:r>
              <a:rPr lang="en-US" sz="1100" b="0" i="0" u="none" strike="noStrike" cap="none" baseline="0">
                <a:solidFill>
                  <a:schemeClr val="dk1"/>
                </a:solidFill>
                <a:latin typeface="Calibri"/>
                <a:ea typeface="Calibri"/>
                <a:cs typeface="Calibri"/>
                <a:sym typeface="Calibri"/>
              </a:rPr>
              <a:t>Research. Several studies have found that grammatical clues make items easier (Haladyna &amp; Downing, 1989b).</a:t>
            </a:r>
          </a:p>
          <a:p>
            <a:pPr marL="685800" marR="0" lvl="1"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Keep the alternatives parallel in form.</a:t>
            </a:r>
          </a:p>
          <a:p>
            <a:pPr marL="685800" marR="0" lvl="1"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Keep the alternatives similar in length.</a:t>
            </a:r>
          </a:p>
          <a:p>
            <a:pPr marL="685800" marR="0" lvl="1"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Avoid textbook, verbatim phrasing.</a:t>
            </a:r>
          </a:p>
          <a:p>
            <a:pPr marL="685800" marR="0" lvl="1"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Avoid the use of specific determiners. </a:t>
            </a:r>
            <a:r>
              <a:rPr lang="en-US" sz="1100" b="0" i="0" u="none" strike="noStrike" cap="none" baseline="0">
                <a:solidFill>
                  <a:schemeClr val="dk1"/>
                </a:solidFill>
                <a:latin typeface="Calibri"/>
                <a:ea typeface="Calibri"/>
                <a:cs typeface="Calibri"/>
                <a:sym typeface="Calibri"/>
              </a:rPr>
              <a:t>(Never, Always)</a:t>
            </a:r>
          </a:p>
          <a:p>
            <a:pPr marL="685800" marR="0" lvl="1"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Avoid including keywords in the alternatives.</a:t>
            </a:r>
          </a:p>
          <a:p>
            <a:pPr marL="1143000" marR="0" lvl="2" indent="-228600" algn="l" rtl="0">
              <a:lnSpc>
                <a:spcPct val="80000"/>
              </a:lnSpc>
              <a:spcBef>
                <a:spcPts val="500"/>
              </a:spcBef>
              <a:buClr>
                <a:schemeClr val="dk1"/>
              </a:buClr>
              <a:buSzPct val="100000"/>
              <a:buFont typeface="Arial"/>
              <a:buChar char="•"/>
            </a:pPr>
            <a:r>
              <a:rPr lang="en-US" sz="1100" b="0" i="0" u="none" strike="noStrike" cap="none" baseline="0">
                <a:solidFill>
                  <a:schemeClr val="dk1"/>
                </a:solidFill>
                <a:latin typeface="Calibri"/>
                <a:ea typeface="Calibri"/>
                <a:cs typeface="Calibri"/>
                <a:sym typeface="Calibri"/>
              </a:rPr>
              <a:t>Research. Several studies have reported that items are easier when a keyword in the stem is also included in the answer (Haladyna &amp; Downing, 1989b). </a:t>
            </a:r>
          </a:p>
          <a:p>
            <a:pPr marL="685800" marR="0" lvl="1"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Use plausible distractors. </a:t>
            </a:r>
          </a:p>
          <a:p>
            <a:pPr marL="228600" marR="0" lvl="0" indent="-2286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Avoid the alternatives “all of the above” and “none of the above” (in general).</a:t>
            </a:r>
          </a:p>
          <a:p>
            <a:pPr marL="1143000" marR="0" lvl="2" indent="-228600" algn="l" rtl="0">
              <a:lnSpc>
                <a:spcPct val="80000"/>
              </a:lnSpc>
              <a:spcBef>
                <a:spcPts val="50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Research. While research on the use of “all of the above” is not conclusive, the use of “none of the above” has been found in several studies to decrease item discrimination and test score reliability (Haladyna &amp; Downing, 1989b). </a:t>
            </a:r>
          </a:p>
          <a:p>
            <a:pPr marL="228600" marR="0" lvl="0" indent="-2286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Lay out the items in a clear and consistent manner.</a:t>
            </a:r>
          </a:p>
          <a:p>
            <a:pPr marL="228600" marR="0" lvl="0" indent="-75882" algn="l" rtl="0">
              <a:lnSpc>
                <a:spcPct val="80000"/>
              </a:lnSpc>
              <a:spcBef>
                <a:spcPts val="1000"/>
              </a:spcBef>
              <a:buClr>
                <a:schemeClr val="dk1"/>
              </a:buClr>
              <a:buFont typeface="Arial"/>
              <a:buNone/>
            </a:pPr>
            <a:endParaRPr sz="24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p:nvPr>
        </p:nvSpPr>
        <p:spPr>
          <a:xfrm>
            <a:off x="838200" y="483135"/>
            <a:ext cx="10515599" cy="13257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Use as Many Functional Distractors as are Feasible</a:t>
            </a:r>
          </a:p>
        </p:txBody>
      </p:sp>
      <p:sp>
        <p:nvSpPr>
          <p:cNvPr id="297" name="Shape 297"/>
          <p:cNvSpPr txBox="1">
            <a:spLocks noGrp="1"/>
          </p:cNvSpPr>
          <p:nvPr>
            <p:ph type="body" idx="1"/>
          </p:nvPr>
        </p:nvSpPr>
        <p:spPr>
          <a:xfrm>
            <a:off x="838200" y="1825625"/>
            <a:ext cx="5181600" cy="43511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Functional distractors are those chosen by students that have not achieved the objective and are ignored by students that have achieved the objective. </a:t>
            </a:r>
          </a:p>
        </p:txBody>
      </p:sp>
      <p:pic>
        <p:nvPicPr>
          <p:cNvPr id="298" name="Shape 298"/>
          <p:cNvPicPr preferRelativeResize="0">
            <a:picLocks noGrp="1"/>
          </p:cNvPicPr>
          <p:nvPr>
            <p:ph type="body" idx="2"/>
          </p:nvPr>
        </p:nvPicPr>
        <p:blipFill rotWithShape="1">
          <a:blip r:embed="rId3">
            <a:alphaModFix/>
          </a:blip>
          <a:srcRect/>
          <a:stretch/>
        </p:blipFill>
        <p:spPr>
          <a:xfrm>
            <a:off x="164525" y="4236589"/>
            <a:ext cx="5931600" cy="1940399"/>
          </a:xfrm>
          <a:prstGeom prst="rect">
            <a:avLst/>
          </a:prstGeom>
          <a:noFill/>
          <a:ln>
            <a:noFill/>
          </a:ln>
        </p:spPr>
      </p:pic>
      <p:sp>
        <p:nvSpPr>
          <p:cNvPr id="299" name="Shape 299"/>
          <p:cNvSpPr txBox="1"/>
          <p:nvPr/>
        </p:nvSpPr>
        <p:spPr>
          <a:xfrm>
            <a:off x="7027110" y="3172858"/>
            <a:ext cx="4639799" cy="14771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i="0" u="none" strike="noStrike" cap="none" baseline="0">
                <a:solidFill>
                  <a:schemeClr val="dk1"/>
                </a:solidFill>
                <a:latin typeface="Calibri"/>
                <a:ea typeface="Calibri"/>
                <a:cs typeface="Calibri"/>
                <a:sym typeface="Calibri"/>
              </a:rPr>
              <a:t>Research</a:t>
            </a:r>
            <a:r>
              <a:rPr lang="en-US" sz="1800" b="0" i="0" u="none" strike="noStrike" cap="none" baseline="0">
                <a:solidFill>
                  <a:schemeClr val="dk1"/>
                </a:solidFill>
                <a:latin typeface="Calibri"/>
                <a:ea typeface="Calibri"/>
                <a:cs typeface="Calibri"/>
                <a:sym typeface="Calibri"/>
              </a:rPr>
              <a:t>. Numerous studies have reported that there is little difference in difficulty, discrimination, and test score reliability among items containing two, three, and four distractors (Haladyna &amp; Downing, 1989b).</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title"/>
          </p:nvPr>
        </p:nvSpPr>
        <p:spPr>
          <a:xfrm>
            <a:off x="838200" y="365125"/>
            <a:ext cx="10515599" cy="13257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Randomizing Choices</a:t>
            </a:r>
          </a:p>
        </p:txBody>
      </p:sp>
      <p:sp>
        <p:nvSpPr>
          <p:cNvPr id="305" name="Shape 305"/>
          <p:cNvSpPr txBox="1">
            <a:spLocks noGrp="1"/>
          </p:cNvSpPr>
          <p:nvPr>
            <p:ph type="body" idx="1"/>
          </p:nvPr>
        </p:nvSpPr>
        <p:spPr>
          <a:xfrm>
            <a:off x="838200" y="1825625"/>
            <a:ext cx="5181600" cy="43511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The easiest method of randomizing the answer position is to arrange the alternatives in some logical order. The following table gives examples of three logical orders. The best order to use for a particular item depends on the nature of the item’s alternatives.</a:t>
            </a:r>
          </a:p>
        </p:txBody>
      </p:sp>
      <p:pic>
        <p:nvPicPr>
          <p:cNvPr id="306" name="Shape 306"/>
          <p:cNvPicPr preferRelativeResize="0">
            <a:picLocks noGrp="1"/>
          </p:cNvPicPr>
          <p:nvPr>
            <p:ph type="body" idx="2"/>
          </p:nvPr>
        </p:nvPicPr>
        <p:blipFill rotWithShape="1">
          <a:blip r:embed="rId3">
            <a:alphaModFix/>
          </a:blip>
          <a:srcRect/>
          <a:stretch/>
        </p:blipFill>
        <p:spPr>
          <a:xfrm>
            <a:off x="6359485" y="566543"/>
            <a:ext cx="5789400" cy="3047099"/>
          </a:xfrm>
          <a:prstGeom prst="rect">
            <a:avLst/>
          </a:prstGeom>
          <a:noFill/>
          <a:ln>
            <a:noFill/>
          </a:ln>
        </p:spPr>
      </p:pic>
      <p:sp>
        <p:nvSpPr>
          <p:cNvPr id="307" name="Shape 307"/>
          <p:cNvSpPr/>
          <p:nvPr/>
        </p:nvSpPr>
        <p:spPr>
          <a:xfrm>
            <a:off x="7030971" y="4857517"/>
            <a:ext cx="4446300" cy="4616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Research. Numerous studies indicate that items are easier when this guideline is violated (Haladyna &amp; Downing, 1989b). </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pic>
        <p:nvPicPr>
          <p:cNvPr id="312" name="Shape 312"/>
          <p:cNvPicPr preferRelativeResize="0">
            <a:picLocks noGrp="1"/>
          </p:cNvPicPr>
          <p:nvPr>
            <p:ph type="body" idx="1"/>
          </p:nvPr>
        </p:nvPicPr>
        <p:blipFill rotWithShape="1">
          <a:blip r:embed="rId3">
            <a:alphaModFix/>
          </a:blip>
          <a:srcRect/>
          <a:stretch/>
        </p:blipFill>
        <p:spPr>
          <a:xfrm>
            <a:off x="2868078" y="0"/>
            <a:ext cx="5197799" cy="6709199"/>
          </a:xfrm>
          <a:prstGeom prst="rect">
            <a:avLst/>
          </a:prstGeom>
          <a:noFill/>
          <a:ln>
            <a:noFill/>
          </a:ln>
        </p:spPr>
      </p:pic>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title"/>
          </p:nvPr>
        </p:nvSpPr>
        <p:spPr>
          <a:xfrm>
            <a:off x="4241492" y="2370194"/>
            <a:ext cx="4258800" cy="13257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Let’s Practice</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Keys to Quality Classroom Assessments</a:t>
            </a:r>
          </a:p>
        </p:txBody>
      </p:sp>
      <p:pic>
        <p:nvPicPr>
          <p:cNvPr id="106" name="Shape 106"/>
          <p:cNvPicPr preferRelativeResize="0">
            <a:picLocks noGrp="1"/>
          </p:cNvPicPr>
          <p:nvPr>
            <p:ph type="body" idx="1"/>
          </p:nvPr>
        </p:nvPicPr>
        <p:blipFill rotWithShape="1">
          <a:blip r:embed="rId3">
            <a:alphaModFix/>
          </a:blip>
          <a:srcRect/>
          <a:stretch/>
        </p:blipFill>
        <p:spPr>
          <a:xfrm>
            <a:off x="2725099" y="1436325"/>
            <a:ext cx="6579473" cy="4982580"/>
          </a:xfrm>
          <a:prstGeom prst="rect">
            <a:avLst/>
          </a:prstGeom>
          <a:noFill/>
          <a:ln>
            <a:noFill/>
          </a:ln>
        </p:spPr>
      </p:pic>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Shape 322"/>
          <p:cNvPicPr preferRelativeResize="0">
            <a:picLocks noGrp="1"/>
          </p:cNvPicPr>
          <p:nvPr>
            <p:ph type="body" idx="1"/>
          </p:nvPr>
        </p:nvPicPr>
        <p:blipFill rotWithShape="1">
          <a:blip r:embed="rId3">
            <a:alphaModFix/>
          </a:blip>
          <a:srcRect/>
          <a:stretch/>
        </p:blipFill>
        <p:spPr>
          <a:xfrm>
            <a:off x="2398349" y="584514"/>
            <a:ext cx="7186200" cy="5452800"/>
          </a:xfrm>
          <a:prstGeom prst="rect">
            <a:avLst/>
          </a:prstGeom>
          <a:noFill/>
          <a:ln>
            <a:noFill/>
          </a:ln>
        </p:spPr>
      </p:pic>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Shape 327"/>
          <p:cNvPicPr preferRelativeResize="0"/>
          <p:nvPr/>
        </p:nvPicPr>
        <p:blipFill>
          <a:blip r:embed="rId3">
            <a:alphaModFix/>
          </a:blip>
          <a:stretch>
            <a:fillRect/>
          </a:stretch>
        </p:blipFill>
        <p:spPr>
          <a:xfrm>
            <a:off x="1568348" y="1107073"/>
            <a:ext cx="8568924" cy="4274975"/>
          </a:xfrm>
          <a:prstGeom prst="rect">
            <a:avLst/>
          </a:prstGeom>
          <a:noFill/>
          <a:ln>
            <a:noFill/>
          </a:ln>
        </p:spPr>
      </p:pic>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Shape 332"/>
          <p:cNvPicPr preferRelativeResize="0">
            <a:picLocks noGrp="1"/>
          </p:cNvPicPr>
          <p:nvPr>
            <p:ph type="body" idx="1"/>
          </p:nvPr>
        </p:nvPicPr>
        <p:blipFill rotWithShape="1">
          <a:blip r:embed="rId3">
            <a:alphaModFix/>
          </a:blip>
          <a:srcRect/>
          <a:stretch/>
        </p:blipFill>
        <p:spPr>
          <a:xfrm>
            <a:off x="2295008" y="891380"/>
            <a:ext cx="7631099" cy="4414500"/>
          </a:xfrm>
          <a:prstGeom prst="rect">
            <a:avLst/>
          </a:prstGeom>
          <a:noFill/>
          <a:ln>
            <a:noFill/>
          </a:ln>
        </p:spPr>
      </p:pic>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pic>
        <p:nvPicPr>
          <p:cNvPr id="337" name="Shape 337"/>
          <p:cNvPicPr preferRelativeResize="0"/>
          <p:nvPr/>
        </p:nvPicPr>
        <p:blipFill>
          <a:blip r:embed="rId3">
            <a:alphaModFix/>
          </a:blip>
          <a:stretch>
            <a:fillRect/>
          </a:stretch>
        </p:blipFill>
        <p:spPr>
          <a:xfrm>
            <a:off x="199712" y="710387"/>
            <a:ext cx="11792576" cy="5437224"/>
          </a:xfrm>
          <a:prstGeom prst="rect">
            <a:avLst/>
          </a:prstGeom>
          <a:noFill/>
          <a:ln>
            <a:noFill/>
          </a:ln>
        </p:spPr>
      </p:pic>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pic>
        <p:nvPicPr>
          <p:cNvPr id="342" name="Shape 342"/>
          <p:cNvPicPr preferRelativeResize="0">
            <a:picLocks noGrp="1"/>
          </p:cNvPicPr>
          <p:nvPr>
            <p:ph type="body" idx="1"/>
          </p:nvPr>
        </p:nvPicPr>
        <p:blipFill rotWithShape="1">
          <a:blip r:embed="rId3">
            <a:alphaModFix/>
          </a:blip>
          <a:srcRect/>
          <a:stretch/>
        </p:blipFill>
        <p:spPr>
          <a:xfrm>
            <a:off x="1705548" y="718210"/>
            <a:ext cx="8154599" cy="5399999"/>
          </a:xfrm>
          <a:prstGeom prst="rect">
            <a:avLst/>
          </a:prstGeom>
          <a:noFill/>
          <a:ln>
            <a:noFill/>
          </a:ln>
        </p:spPr>
      </p:pic>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Shape 347"/>
          <p:cNvPicPr preferRelativeResize="0"/>
          <p:nvPr/>
        </p:nvPicPr>
        <p:blipFill>
          <a:blip r:embed="rId3">
            <a:alphaModFix/>
          </a:blip>
          <a:stretch>
            <a:fillRect/>
          </a:stretch>
        </p:blipFill>
        <p:spPr>
          <a:xfrm>
            <a:off x="919375" y="541875"/>
            <a:ext cx="6962509" cy="2765924"/>
          </a:xfrm>
          <a:prstGeom prst="rect">
            <a:avLst/>
          </a:prstGeom>
          <a:noFill/>
          <a:ln>
            <a:noFill/>
          </a:ln>
        </p:spPr>
      </p:pic>
      <p:pic>
        <p:nvPicPr>
          <p:cNvPr id="348" name="Shape 348"/>
          <p:cNvPicPr preferRelativeResize="0"/>
          <p:nvPr/>
        </p:nvPicPr>
        <p:blipFill>
          <a:blip r:embed="rId4">
            <a:alphaModFix/>
          </a:blip>
          <a:stretch>
            <a:fillRect/>
          </a:stretch>
        </p:blipFill>
        <p:spPr>
          <a:xfrm>
            <a:off x="919375" y="3307800"/>
            <a:ext cx="7182950" cy="2675525"/>
          </a:xfrm>
          <a:prstGeom prst="rect">
            <a:avLst/>
          </a:prstGeom>
          <a:noFill/>
          <a:ln>
            <a:noFill/>
          </a:ln>
        </p:spPr>
      </p:pic>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pic>
        <p:nvPicPr>
          <p:cNvPr id="353" name="Shape 353"/>
          <p:cNvPicPr preferRelativeResize="0">
            <a:picLocks noGrp="1"/>
          </p:cNvPicPr>
          <p:nvPr>
            <p:ph type="body" idx="1"/>
          </p:nvPr>
        </p:nvPicPr>
        <p:blipFill rotWithShape="1">
          <a:blip r:embed="rId3">
            <a:alphaModFix/>
          </a:blip>
          <a:srcRect/>
          <a:stretch/>
        </p:blipFill>
        <p:spPr>
          <a:xfrm>
            <a:off x="3048288" y="1178804"/>
            <a:ext cx="4835399" cy="4136100"/>
          </a:xfrm>
          <a:prstGeom prst="rect">
            <a:avLst/>
          </a:prstGeom>
          <a:noFill/>
          <a:ln>
            <a:noFill/>
          </a:ln>
        </p:spPr>
      </p:pic>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pic>
        <p:nvPicPr>
          <p:cNvPr id="358" name="Shape 358"/>
          <p:cNvPicPr preferRelativeResize="0"/>
          <p:nvPr/>
        </p:nvPicPr>
        <p:blipFill>
          <a:blip r:embed="rId3">
            <a:alphaModFix/>
          </a:blip>
          <a:stretch>
            <a:fillRect/>
          </a:stretch>
        </p:blipFill>
        <p:spPr>
          <a:xfrm>
            <a:off x="1300475" y="769924"/>
            <a:ext cx="9984999" cy="3878125"/>
          </a:xfrm>
          <a:prstGeom prst="rect">
            <a:avLst/>
          </a:prstGeom>
          <a:noFill/>
          <a:ln>
            <a:noFill/>
          </a:ln>
        </p:spPr>
      </p:pic>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pic>
        <p:nvPicPr>
          <p:cNvPr id="363" name="Shape 363"/>
          <p:cNvPicPr preferRelativeResize="0"/>
          <p:nvPr/>
        </p:nvPicPr>
        <p:blipFill>
          <a:blip r:embed="rId3">
            <a:alphaModFix/>
          </a:blip>
          <a:stretch>
            <a:fillRect/>
          </a:stretch>
        </p:blipFill>
        <p:spPr>
          <a:xfrm>
            <a:off x="1017949" y="1639650"/>
            <a:ext cx="9373624" cy="2238474"/>
          </a:xfrm>
          <a:prstGeom prst="rect">
            <a:avLst/>
          </a:prstGeom>
          <a:noFill/>
          <a:ln>
            <a:noFill/>
          </a:ln>
        </p:spPr>
      </p:pic>
    </p:spTree>
  </p:cSld>
  <p:clrMapOvr>
    <a:masterClrMapping/>
  </p:clrMapOvr>
  <p:transitio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pic>
        <p:nvPicPr>
          <p:cNvPr id="368" name="Shape 368"/>
          <p:cNvPicPr preferRelativeResize="0"/>
          <p:nvPr/>
        </p:nvPicPr>
        <p:blipFill>
          <a:blip r:embed="rId3">
            <a:alphaModFix/>
          </a:blip>
          <a:stretch>
            <a:fillRect/>
          </a:stretch>
        </p:blipFill>
        <p:spPr>
          <a:xfrm>
            <a:off x="2647425" y="153025"/>
            <a:ext cx="7527250" cy="655195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465450" y="166823"/>
            <a:ext cx="11413500" cy="588899"/>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4000" b="1" i="0" u="none" strike="noStrike" cap="none" baseline="0">
                <a:solidFill>
                  <a:srgbClr val="FF0000"/>
                </a:solidFill>
                <a:latin typeface="Calibri"/>
                <a:ea typeface="Calibri"/>
                <a:cs typeface="Calibri"/>
                <a:sym typeface="Calibri"/>
              </a:rPr>
              <a:t>Advantages and Limitations of Multiple-Choice Items</a:t>
            </a:r>
          </a:p>
        </p:txBody>
      </p:sp>
      <p:sp>
        <p:nvSpPr>
          <p:cNvPr id="112" name="Shape 112"/>
          <p:cNvSpPr txBox="1">
            <a:spLocks noGrp="1"/>
          </p:cNvSpPr>
          <p:nvPr>
            <p:ph type="body" idx="1"/>
          </p:nvPr>
        </p:nvSpPr>
        <p:spPr>
          <a:xfrm>
            <a:off x="112850" y="755725"/>
            <a:ext cx="6387900" cy="6102300"/>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rgbClr val="FF0000"/>
              </a:buClr>
              <a:buSzPct val="100000"/>
              <a:buFont typeface="Arial"/>
              <a:buChar char="•"/>
            </a:pPr>
            <a:r>
              <a:rPr lang="en-US" sz="2600" b="1" i="0" u="none" strike="noStrike" cap="none" baseline="0">
                <a:solidFill>
                  <a:srgbClr val="FF0000"/>
                </a:solidFill>
                <a:latin typeface="Calibri"/>
                <a:ea typeface="Calibri"/>
                <a:cs typeface="Calibri"/>
                <a:sym typeface="Calibri"/>
              </a:rPr>
              <a:t>Advantages</a:t>
            </a:r>
            <a:r>
              <a:rPr lang="en-US" sz="2600" b="0" i="0" u="none" strike="noStrike" cap="none" baseline="0">
                <a:solidFill>
                  <a:schemeClr val="dk1"/>
                </a:solidFill>
                <a:latin typeface="Calibri"/>
                <a:ea typeface="Calibri"/>
                <a:cs typeface="Calibri"/>
                <a:sym typeface="Calibri"/>
              </a:rPr>
              <a:t> </a:t>
            </a:r>
          </a:p>
          <a:p>
            <a:pPr marL="685800" marR="0" lvl="1" indent="-228600" algn="l" rtl="0">
              <a:lnSpc>
                <a:spcPct val="80000"/>
              </a:lnSpc>
              <a:spcBef>
                <a:spcPts val="500"/>
              </a:spcBef>
              <a:buClr>
                <a:schemeClr val="dk1"/>
              </a:buClr>
              <a:buSzPct val="100000"/>
              <a:buFont typeface="Arial"/>
              <a:buChar char="•"/>
            </a:pPr>
            <a:r>
              <a:rPr lang="en-US" sz="2200" b="0" i="0" u="none" strike="noStrike" cap="none" baseline="0">
                <a:solidFill>
                  <a:schemeClr val="dk1"/>
                </a:solidFill>
                <a:latin typeface="Calibri"/>
                <a:ea typeface="Calibri"/>
                <a:cs typeface="Calibri"/>
                <a:sym typeface="Calibri"/>
              </a:rPr>
              <a:t>Versatility. </a:t>
            </a:r>
          </a:p>
          <a:p>
            <a:pPr marL="1143000" marR="0" lvl="2"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Multiple-choice test items are appropriate for use in many different subject-matter areas, and can be used to measure a great variety of educational objectives. </a:t>
            </a:r>
          </a:p>
          <a:p>
            <a:pPr marL="1143000" marR="0" lvl="2" indent="-228600" algn="l" rtl="0">
              <a:lnSpc>
                <a:spcPct val="80000"/>
              </a:lnSpc>
              <a:spcBef>
                <a:spcPts val="5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They are adaptable to various levels of learning outcomes, from simple recall of knowledge to more complex levels, such as the student’s ability to: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Analyze phenomena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Apply principles to new situations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Comprehend concepts and principles</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Discriminate between fact and opinion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Interpret cause-and-effect relationships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Interpret charts and graphs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Judge the relevance of information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Make inferences from given data </a:t>
            </a:r>
          </a:p>
          <a:p>
            <a:pPr marL="1600200" marR="0" lvl="3" indent="-228600" algn="l" rtl="0">
              <a:lnSpc>
                <a:spcPct val="80000"/>
              </a:lnSpc>
              <a:spcBef>
                <a:spcPts val="500"/>
              </a:spcBef>
              <a:buClr>
                <a:schemeClr val="dk1"/>
              </a:buClr>
              <a:buSzPct val="97058"/>
              <a:buFont typeface="Arial"/>
              <a:buChar char="•"/>
            </a:pPr>
            <a:r>
              <a:rPr lang="en-US" sz="1650" b="0" i="0" u="none" strike="noStrike" cap="none" baseline="0">
                <a:solidFill>
                  <a:schemeClr val="dk1"/>
                </a:solidFill>
                <a:latin typeface="Calibri"/>
                <a:ea typeface="Calibri"/>
                <a:cs typeface="Calibri"/>
                <a:sym typeface="Calibri"/>
              </a:rPr>
              <a:t>Solve problems</a:t>
            </a:r>
          </a:p>
        </p:txBody>
      </p:sp>
      <p:sp>
        <p:nvSpPr>
          <p:cNvPr id="113" name="Shape 113"/>
          <p:cNvSpPr txBox="1">
            <a:spLocks noGrp="1"/>
          </p:cNvSpPr>
          <p:nvPr>
            <p:ph type="body" idx="2"/>
          </p:nvPr>
        </p:nvSpPr>
        <p:spPr>
          <a:xfrm>
            <a:off x="6500825" y="1444575"/>
            <a:ext cx="5513400" cy="5269199"/>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The difficulty of multiple-choice items can be controlled by changing the alternatives, since the more homogeneous the alternatives, the finer the distinction the students must make in order to identify the correct answer. </a:t>
            </a:r>
          </a:p>
          <a:p>
            <a:pPr marL="228600" marR="0" lvl="0" indent="-228600" algn="l" rtl="0">
              <a:lnSpc>
                <a:spcPct val="80000"/>
              </a:lnSpc>
              <a:spcBef>
                <a:spcPts val="10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Multiple-choice items are amenable to item analysis, which enables the teacher to improve the item by replacing distractors that are not functioning properly. </a:t>
            </a:r>
          </a:p>
          <a:p>
            <a:pPr marL="228600" marR="0" lvl="0" indent="-228600" algn="l" rtl="0">
              <a:lnSpc>
                <a:spcPct val="80000"/>
              </a:lnSpc>
              <a:spcBef>
                <a:spcPts val="10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In addition, the distractors chosen by the student may be used to diagnose misconceptions of the student or weaknesses in the teacher’s instruction. </a:t>
            </a:r>
          </a:p>
          <a:p>
            <a:pPr marL="228600" marR="0" lvl="0" indent="-228600" algn="l" rtl="0">
              <a:lnSpc>
                <a:spcPct val="80000"/>
              </a:lnSpc>
              <a:spcBef>
                <a:spcPts val="1000"/>
              </a:spcBef>
              <a:buClr>
                <a:schemeClr val="dk1"/>
              </a:buClr>
              <a:buSzPct val="97368"/>
              <a:buFont typeface="Arial"/>
              <a:buChar char="•"/>
            </a:pPr>
            <a:r>
              <a:rPr lang="en-US" sz="1850" b="0" i="0" u="none" strike="noStrike" cap="none" baseline="0">
                <a:solidFill>
                  <a:schemeClr val="dk1"/>
                </a:solidFill>
                <a:latin typeface="Calibri"/>
                <a:ea typeface="Calibri"/>
                <a:cs typeface="Calibri"/>
                <a:sym typeface="Calibri"/>
              </a:rPr>
              <a:t>The teacher using multiple-choice items to test enables a broader sample of course content in a given amount of testing</a:t>
            </a:r>
          </a:p>
        </p:txBody>
      </p:sp>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pic>
        <p:nvPicPr>
          <p:cNvPr id="373" name="Shape 373"/>
          <p:cNvPicPr preferRelativeResize="0">
            <a:picLocks noGrp="1"/>
          </p:cNvPicPr>
          <p:nvPr>
            <p:ph type="body" idx="1"/>
          </p:nvPr>
        </p:nvPicPr>
        <p:blipFill rotWithShape="1">
          <a:blip r:embed="rId3">
            <a:alphaModFix/>
          </a:blip>
          <a:srcRect/>
          <a:stretch/>
        </p:blipFill>
        <p:spPr>
          <a:xfrm>
            <a:off x="3819287" y="1606887"/>
            <a:ext cx="3713099" cy="3713099"/>
          </a:xfrm>
          <a:prstGeom prst="rect">
            <a:avLst/>
          </a:prstGeom>
          <a:noFill/>
          <a:ln>
            <a:noFill/>
          </a:ln>
        </p:spPr>
      </p:pic>
    </p:spTree>
  </p:cSld>
  <p:clrMapOvr>
    <a:masterClrMapping/>
  </p:clrMapOvr>
  <p:transition spd="slow">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pic>
        <p:nvPicPr>
          <p:cNvPr id="378" name="Shape 378"/>
          <p:cNvPicPr preferRelativeResize="0"/>
          <p:nvPr/>
        </p:nvPicPr>
        <p:blipFill rotWithShape="1">
          <a:blip r:embed="rId3">
            <a:alphaModFix/>
          </a:blip>
          <a:srcRect/>
          <a:stretch/>
        </p:blipFill>
        <p:spPr>
          <a:xfrm>
            <a:off x="868566" y="2195652"/>
            <a:ext cx="10118999" cy="1878300"/>
          </a:xfrm>
          <a:prstGeom prst="rect">
            <a:avLst/>
          </a:prstGeom>
          <a:noFill/>
          <a:ln>
            <a:noFill/>
          </a:ln>
        </p:spPr>
      </p:pic>
    </p:spTree>
  </p:cSld>
  <p:clrMapOvr>
    <a:masterClrMapping/>
  </p:clrMapOvr>
  <p:transition spd="slow">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pic>
        <p:nvPicPr>
          <p:cNvPr id="383" name="Shape 383"/>
          <p:cNvPicPr preferRelativeResize="0"/>
          <p:nvPr/>
        </p:nvPicPr>
        <p:blipFill>
          <a:blip r:embed="rId3">
            <a:alphaModFix/>
          </a:blip>
          <a:stretch>
            <a:fillRect/>
          </a:stretch>
        </p:blipFill>
        <p:spPr>
          <a:xfrm>
            <a:off x="1899525" y="796700"/>
            <a:ext cx="8931075" cy="5691375"/>
          </a:xfrm>
          <a:prstGeom prst="rect">
            <a:avLst/>
          </a:prstGeom>
          <a:noFill/>
          <a:ln>
            <a:noFill/>
          </a:ln>
        </p:spPr>
      </p:pic>
    </p:spTree>
  </p:cSld>
  <p:clrMapOvr>
    <a:masterClrMapping/>
  </p:clrMapOvr>
  <p:transition spd="slow">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pic>
        <p:nvPicPr>
          <p:cNvPr id="388" name="Shape 388"/>
          <p:cNvPicPr preferRelativeResize="0">
            <a:picLocks noGrp="1"/>
          </p:cNvPicPr>
          <p:nvPr>
            <p:ph type="body" idx="1"/>
          </p:nvPr>
        </p:nvPicPr>
        <p:blipFill rotWithShape="1">
          <a:blip r:embed="rId3">
            <a:alphaModFix/>
          </a:blip>
          <a:srcRect/>
          <a:stretch/>
        </p:blipFill>
        <p:spPr>
          <a:xfrm>
            <a:off x="1629104" y="1678890"/>
            <a:ext cx="9169800" cy="2829599"/>
          </a:xfrm>
          <a:prstGeom prst="rect">
            <a:avLst/>
          </a:prstGeom>
          <a:noFill/>
          <a:ln>
            <a:noFill/>
          </a:ln>
        </p:spPr>
      </p:pic>
    </p:spTree>
  </p:cSld>
  <p:clrMapOvr>
    <a:masterClrMapping/>
  </p:clrMapOvr>
  <p:transition spd="slow">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pic>
        <p:nvPicPr>
          <p:cNvPr id="393" name="Shape 393"/>
          <p:cNvPicPr preferRelativeResize="0"/>
          <p:nvPr/>
        </p:nvPicPr>
        <p:blipFill>
          <a:blip r:embed="rId3">
            <a:alphaModFix/>
          </a:blip>
          <a:stretch>
            <a:fillRect/>
          </a:stretch>
        </p:blipFill>
        <p:spPr>
          <a:xfrm>
            <a:off x="2689250" y="618676"/>
            <a:ext cx="7163900" cy="5759200"/>
          </a:xfrm>
          <a:prstGeom prst="rect">
            <a:avLst/>
          </a:prstGeom>
          <a:noFill/>
          <a:ln>
            <a:noFill/>
          </a:ln>
        </p:spPr>
      </p:pic>
    </p:spTree>
  </p:cSld>
  <p:clrMapOvr>
    <a:masterClrMapping/>
  </p:clrMapOvr>
  <p:transition spd="slow">
    <p:cu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pic>
        <p:nvPicPr>
          <p:cNvPr id="398" name="Shape 398"/>
          <p:cNvPicPr preferRelativeResize="0"/>
          <p:nvPr/>
        </p:nvPicPr>
        <p:blipFill>
          <a:blip r:embed="rId3">
            <a:alphaModFix/>
          </a:blip>
          <a:stretch>
            <a:fillRect/>
          </a:stretch>
        </p:blipFill>
        <p:spPr>
          <a:xfrm>
            <a:off x="1520324" y="1839625"/>
            <a:ext cx="9401699" cy="3084049"/>
          </a:xfrm>
          <a:prstGeom prst="rect">
            <a:avLst/>
          </a:prstGeom>
          <a:noFill/>
          <a:ln>
            <a:noFill/>
          </a:ln>
        </p:spPr>
      </p:pic>
    </p:spTree>
  </p:cSld>
  <p:clrMapOvr>
    <a:masterClrMapping/>
  </p:clrMapOvr>
  <p:transition spd="slow">
    <p:cu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pic>
        <p:nvPicPr>
          <p:cNvPr id="403" name="Shape 403"/>
          <p:cNvPicPr preferRelativeResize="0"/>
          <p:nvPr/>
        </p:nvPicPr>
        <p:blipFill>
          <a:blip r:embed="rId3">
            <a:alphaModFix/>
          </a:blip>
          <a:stretch>
            <a:fillRect/>
          </a:stretch>
        </p:blipFill>
        <p:spPr>
          <a:xfrm>
            <a:off x="282687" y="1301900"/>
            <a:ext cx="11626625" cy="3634575"/>
          </a:xfrm>
          <a:prstGeom prst="rect">
            <a:avLst/>
          </a:prstGeom>
          <a:noFill/>
          <a:ln>
            <a:noFill/>
          </a:ln>
        </p:spPr>
      </p:pic>
    </p:spTree>
  </p:cSld>
  <p:clrMapOvr>
    <a:masterClrMapping/>
  </p:clrMapOvr>
  <p:transition spd="slow">
    <p:cu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pic>
        <p:nvPicPr>
          <p:cNvPr id="408" name="Shape 408"/>
          <p:cNvPicPr preferRelativeResize="0">
            <a:picLocks noGrp="1"/>
          </p:cNvPicPr>
          <p:nvPr>
            <p:ph type="body" idx="1"/>
          </p:nvPr>
        </p:nvPicPr>
        <p:blipFill rotWithShape="1">
          <a:blip r:embed="rId3">
            <a:alphaModFix/>
          </a:blip>
          <a:srcRect/>
          <a:stretch/>
        </p:blipFill>
        <p:spPr>
          <a:xfrm>
            <a:off x="662129" y="1284736"/>
            <a:ext cx="4095600" cy="1666799"/>
          </a:xfrm>
          <a:prstGeom prst="rect">
            <a:avLst/>
          </a:prstGeom>
          <a:noFill/>
          <a:ln>
            <a:noFill/>
          </a:ln>
        </p:spPr>
      </p:pic>
      <p:pic>
        <p:nvPicPr>
          <p:cNvPr id="409" name="Shape 409"/>
          <p:cNvPicPr preferRelativeResize="0"/>
          <p:nvPr/>
        </p:nvPicPr>
        <p:blipFill rotWithShape="1">
          <a:blip r:embed="rId4">
            <a:alphaModFix/>
          </a:blip>
          <a:srcRect/>
          <a:stretch/>
        </p:blipFill>
        <p:spPr>
          <a:xfrm>
            <a:off x="6223503" y="106331"/>
            <a:ext cx="4790699" cy="6552600"/>
          </a:xfrm>
          <a:prstGeom prst="rect">
            <a:avLst/>
          </a:prstGeom>
          <a:noFill/>
          <a:ln>
            <a:noFill/>
          </a:ln>
        </p:spPr>
      </p:pic>
    </p:spTree>
  </p:cSld>
  <p:clrMapOvr>
    <a:masterClrMapping/>
  </p:clrMapOvr>
  <p:transition spd="slow">
    <p:cu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Shape 414"/>
          <p:cNvSpPr txBox="1">
            <a:spLocks noGrp="1"/>
          </p:cNvSpPr>
          <p:nvPr>
            <p:ph type="title"/>
          </p:nvPr>
        </p:nvSpPr>
        <p:spPr>
          <a:xfrm>
            <a:off x="838200" y="365125"/>
            <a:ext cx="10515599" cy="13257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400" b="1" i="0" u="none" strike="noStrike" cap="none" baseline="0">
                <a:solidFill>
                  <a:srgbClr val="FF0000"/>
                </a:solidFill>
                <a:latin typeface="Calibri"/>
                <a:ea typeface="Calibri"/>
                <a:cs typeface="Calibri"/>
                <a:sym typeface="Calibri"/>
              </a:rPr>
              <a:t>Karen Brooks </a:t>
            </a:r>
            <a:r>
              <a:rPr lang="en-US" sz="4400" i="0" u="none" strike="noStrike" cap="none" baseline="0">
                <a:solidFill>
                  <a:srgbClr val="FF0000"/>
                </a:solidFill>
                <a:latin typeface="Calibri"/>
                <a:ea typeface="Calibri"/>
                <a:cs typeface="Calibri"/>
                <a:sym typeface="Calibri"/>
              </a:rPr>
              <a:t>&amp;</a:t>
            </a:r>
            <a:r>
              <a:rPr lang="en-US" sz="4400" b="1" i="0" u="none" strike="noStrike" cap="none" baseline="0">
                <a:solidFill>
                  <a:srgbClr val="FF0000"/>
                </a:solidFill>
                <a:latin typeface="Calibri"/>
                <a:ea typeface="Calibri"/>
                <a:cs typeface="Calibri"/>
                <a:sym typeface="Calibri"/>
              </a:rPr>
              <a:t> Barbara Tisch</a:t>
            </a:r>
            <a:r>
              <a:rPr lang="en-US" sz="4400" b="1">
                <a:solidFill>
                  <a:srgbClr val="FF0000"/>
                </a:solidFill>
                <a:latin typeface="Calibri"/>
                <a:ea typeface="Calibri"/>
                <a:cs typeface="Calibri"/>
                <a:sym typeface="Calibri"/>
              </a:rPr>
              <a:t>ler Hastie</a:t>
            </a:r>
            <a:r>
              <a:rPr lang="en-US" sz="4400" b="0" i="0" u="none" strike="noStrike" cap="none" baseline="0">
                <a:solidFill>
                  <a:schemeClr val="dk1"/>
                </a:solidFill>
                <a:latin typeface="Calibri"/>
                <a:ea typeface="Calibri"/>
                <a:cs typeface="Calibri"/>
                <a:sym typeface="Calibri"/>
              </a:rPr>
              <a:t/>
            </a:r>
            <a:br>
              <a:rPr lang="en-US" sz="4400" b="0" i="0" u="none" strike="noStrike" cap="none" baseline="0">
                <a:solidFill>
                  <a:schemeClr val="dk1"/>
                </a:solidFill>
                <a:latin typeface="Calibri"/>
                <a:ea typeface="Calibri"/>
                <a:cs typeface="Calibri"/>
                <a:sym typeface="Calibri"/>
              </a:rPr>
            </a:br>
            <a:r>
              <a:rPr lang="en-US" sz="2400" b="0" i="0" u="sng" strike="noStrike" cap="none" baseline="0">
                <a:solidFill>
                  <a:schemeClr val="hlink"/>
                </a:solidFill>
                <a:latin typeface="Calibri"/>
                <a:ea typeface="Calibri"/>
                <a:cs typeface="Calibri"/>
                <a:sym typeface="Calibri"/>
                <a:hlinkClick r:id="rId3"/>
              </a:rPr>
              <a:t>kbrooks@ulsterboces.org</a:t>
            </a:r>
            <a:r>
              <a:rPr lang="en-US" sz="4400" b="0" i="0" u="none" strike="noStrike" cap="none" baseline="0">
                <a:solidFill>
                  <a:schemeClr val="dk1"/>
                </a:solidFill>
                <a:latin typeface="Calibri"/>
                <a:ea typeface="Calibri"/>
                <a:cs typeface="Calibri"/>
                <a:sym typeface="Calibri"/>
              </a:rPr>
              <a:t>      </a:t>
            </a:r>
            <a:r>
              <a:rPr lang="en-US" sz="2400" u="sng">
                <a:solidFill>
                  <a:schemeClr val="hlink"/>
                </a:solidFill>
                <a:latin typeface="Calibri"/>
                <a:ea typeface="Calibri"/>
                <a:cs typeface="Calibri"/>
                <a:sym typeface="Calibri"/>
                <a:hlinkClick r:id="rId4"/>
              </a:rPr>
              <a:t>bhastie@ulsterboces.org</a:t>
            </a:r>
            <a:r>
              <a:rPr lang="en-US" sz="2400">
                <a:solidFill>
                  <a:schemeClr val="dk1"/>
                </a:solidFill>
                <a:latin typeface="Calibri"/>
                <a:ea typeface="Calibri"/>
                <a:cs typeface="Calibri"/>
                <a:sym typeface="Calibri"/>
              </a:rPr>
              <a:t> </a:t>
            </a:r>
          </a:p>
        </p:txBody>
      </p:sp>
      <p:pic>
        <p:nvPicPr>
          <p:cNvPr id="415" name="Shape 415"/>
          <p:cNvPicPr preferRelativeResize="0">
            <a:picLocks noGrp="1"/>
          </p:cNvPicPr>
          <p:nvPr>
            <p:ph type="body" idx="1"/>
          </p:nvPr>
        </p:nvPicPr>
        <p:blipFill rotWithShape="1">
          <a:blip r:embed="rId5">
            <a:alphaModFix/>
          </a:blip>
          <a:srcRect/>
          <a:stretch/>
        </p:blipFill>
        <p:spPr>
          <a:xfrm>
            <a:off x="2857296" y="1906898"/>
            <a:ext cx="6351599" cy="4842599"/>
          </a:xfrm>
          <a:prstGeom prst="rect">
            <a:avLst/>
          </a:prstGeom>
          <a:noFill/>
          <a:ln>
            <a:noFill/>
          </a:ln>
        </p:spPr>
      </p:pic>
    </p:spTree>
  </p:cSld>
  <p:clrMapOvr>
    <a:masterClrMapping/>
  </p:clrMapOvr>
  <p:transition spd="slow">
    <p:cu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Shape 420"/>
          <p:cNvSpPr txBox="1">
            <a:spLocks noGrp="1"/>
          </p:cNvSpPr>
          <p:nvPr>
            <p:ph type="title"/>
          </p:nvPr>
        </p:nvSpPr>
        <p:spPr>
          <a:xfrm>
            <a:off x="838200" y="365125"/>
            <a:ext cx="10515599" cy="13257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Resources</a:t>
            </a:r>
          </a:p>
        </p:txBody>
      </p:sp>
      <p:sp>
        <p:nvSpPr>
          <p:cNvPr id="421" name="Shape 421"/>
          <p:cNvSpPr txBox="1">
            <a:spLocks noGrp="1"/>
          </p:cNvSpPr>
          <p:nvPr>
            <p:ph type="body" idx="1"/>
          </p:nvPr>
        </p:nvSpPr>
        <p:spPr>
          <a:xfrm>
            <a:off x="838200" y="1825625"/>
            <a:ext cx="10515599" cy="43511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sng" strike="noStrike" cap="none" baseline="0">
                <a:solidFill>
                  <a:schemeClr val="hlink"/>
                </a:solidFill>
                <a:latin typeface="Calibri"/>
                <a:ea typeface="Calibri"/>
                <a:cs typeface="Calibri"/>
                <a:sym typeface="Calibri"/>
                <a:hlinkClick r:id="rId3"/>
              </a:rPr>
              <a:t>http://theelearningcoach.com/elearning_design/rules-for-multiple-choice-questions/</a:t>
            </a:r>
          </a:p>
          <a:p>
            <a:pPr marL="228600" marR="0" lvl="0" indent="-228600" algn="l" rtl="0">
              <a:lnSpc>
                <a:spcPct val="90000"/>
              </a:lnSpc>
              <a:spcBef>
                <a:spcPts val="1000"/>
              </a:spcBef>
              <a:buClr>
                <a:schemeClr val="dk1"/>
              </a:buClr>
              <a:buSzPct val="100000"/>
              <a:buFont typeface="Arial"/>
              <a:buChar char="•"/>
            </a:pPr>
            <a:r>
              <a:rPr lang="en-US" sz="2800" b="0" i="0" u="sng" strike="noStrike" cap="none" baseline="0">
                <a:solidFill>
                  <a:schemeClr val="hlink"/>
                </a:solidFill>
                <a:latin typeface="Calibri"/>
                <a:ea typeface="Calibri"/>
                <a:cs typeface="Calibri"/>
                <a:sym typeface="Calibri"/>
                <a:hlinkClick r:id="rId4"/>
              </a:rPr>
              <a:t>http://www.duq.edu/about/centers-and-institutes/center-for-teaching-excellence/teaching-and-learning/multiple-choice-exam-construction</a:t>
            </a:r>
          </a:p>
          <a:p>
            <a:pPr marL="228600" marR="0" lvl="0" indent="-228600" algn="l" rtl="0">
              <a:lnSpc>
                <a:spcPct val="90000"/>
              </a:lnSpc>
              <a:spcBef>
                <a:spcPts val="1000"/>
              </a:spcBef>
              <a:buClr>
                <a:schemeClr val="dk1"/>
              </a:buClr>
              <a:buSzPct val="100000"/>
              <a:buFont typeface="Arial"/>
              <a:buChar char="•"/>
            </a:pPr>
            <a:r>
              <a:rPr lang="en-US" sz="2800" b="0" i="0" u="sng" strike="noStrike" cap="none" baseline="0">
                <a:solidFill>
                  <a:schemeClr val="hlink"/>
                </a:solidFill>
                <a:latin typeface="Calibri"/>
                <a:ea typeface="Calibri"/>
                <a:cs typeface="Calibri"/>
                <a:sym typeface="Calibri"/>
                <a:hlinkClick r:id="rId5"/>
              </a:rPr>
              <a:t>http://pubs.rsna.org/doi/pdf/10.1148/rg.262055145</a:t>
            </a:r>
          </a:p>
          <a:p>
            <a:pPr marL="228600" marR="0" lvl="0" indent="-228600" algn="l" rtl="0">
              <a:lnSpc>
                <a:spcPct val="90000"/>
              </a:lnSpc>
              <a:spcBef>
                <a:spcPts val="1000"/>
              </a:spcBef>
              <a:buClr>
                <a:schemeClr val="dk1"/>
              </a:buClr>
              <a:buSzPct val="100000"/>
              <a:buFont typeface="Arial"/>
              <a:buChar char="•"/>
            </a:pPr>
            <a:r>
              <a:rPr lang="en-US" sz="2800" b="0" i="0" u="sng" strike="noStrike" cap="none" baseline="0">
                <a:solidFill>
                  <a:schemeClr val="hlink"/>
                </a:solidFill>
                <a:latin typeface="Calibri"/>
                <a:ea typeface="Calibri"/>
                <a:cs typeface="Calibri"/>
                <a:sym typeface="Calibri"/>
                <a:hlinkClick r:id="rId6"/>
              </a:rPr>
              <a:t>https://testing.byu.edu/handbooks/betteritems.pdf</a:t>
            </a:r>
          </a:p>
          <a:p>
            <a:pPr marL="228600" marR="0" lvl="0" indent="-228600" algn="l" rtl="0">
              <a:lnSpc>
                <a:spcPct val="90000"/>
              </a:lnSpc>
              <a:spcBef>
                <a:spcPts val="1000"/>
              </a:spcBef>
              <a:buClr>
                <a:schemeClr val="dk1"/>
              </a:buClr>
              <a:buSzPct val="100000"/>
              <a:buFont typeface="Arial"/>
              <a:buChar char="•"/>
            </a:pPr>
            <a:r>
              <a:rPr lang="en-US" sz="2800" b="0" i="0" u="sng" strike="noStrike" cap="none" baseline="0">
                <a:solidFill>
                  <a:schemeClr val="hlink"/>
                </a:solidFill>
                <a:latin typeface="Calibri"/>
                <a:ea typeface="Calibri"/>
                <a:cs typeface="Calibri"/>
                <a:sym typeface="Calibri"/>
                <a:hlinkClick r:id="rId7"/>
              </a:rPr>
              <a:t>http://tep.uoregon.edu/resources/assessment/multiplechoicequestions/mc4critthink.html</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838200" y="181424"/>
            <a:ext cx="5181600" cy="6676500"/>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Limitations</a:t>
            </a:r>
            <a:r>
              <a:rPr lang="en-US" sz="2800" b="0" i="0" u="none" strike="noStrike" cap="none" baseline="0">
                <a:solidFill>
                  <a:schemeClr val="dk1"/>
                </a:solidFill>
                <a:latin typeface="Calibri"/>
                <a:ea typeface="Calibri"/>
                <a:cs typeface="Calibri"/>
                <a:sym typeface="Calibri"/>
              </a:rPr>
              <a:t> </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Versatility.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Since the student selects a response from a list of alternatives rather than supplying or constructing a response, multiple-choice test items are not adaptable to measuring certain learning outcomes, such as the student’s ability to: </a:t>
            </a:r>
          </a:p>
          <a:p>
            <a:pPr marL="1600200" marR="0" lvl="3" indent="-228600" algn="l" rtl="0">
              <a:lnSpc>
                <a:spcPct val="90000"/>
              </a:lnSpc>
              <a:spcBef>
                <a:spcPts val="5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Articulate explanations </a:t>
            </a:r>
          </a:p>
          <a:p>
            <a:pPr marL="1600200" marR="0" lvl="3" indent="-228600" algn="l" rtl="0">
              <a:lnSpc>
                <a:spcPct val="90000"/>
              </a:lnSpc>
              <a:spcBef>
                <a:spcPts val="5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Display thought processes </a:t>
            </a:r>
          </a:p>
          <a:p>
            <a:pPr marL="1600200" marR="0" lvl="3" indent="-228600" algn="l" rtl="0">
              <a:lnSpc>
                <a:spcPct val="90000"/>
              </a:lnSpc>
              <a:spcBef>
                <a:spcPts val="5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Furnish information </a:t>
            </a:r>
          </a:p>
          <a:p>
            <a:pPr marL="1600200" marR="0" lvl="3" indent="-228600" algn="l" rtl="0">
              <a:lnSpc>
                <a:spcPct val="90000"/>
              </a:lnSpc>
              <a:spcBef>
                <a:spcPts val="5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Organize personal thoughts </a:t>
            </a:r>
          </a:p>
          <a:p>
            <a:pPr marL="1600200" marR="0" lvl="3" indent="-228600" algn="l" rtl="0">
              <a:lnSpc>
                <a:spcPct val="90000"/>
              </a:lnSpc>
              <a:spcBef>
                <a:spcPts val="5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Perform a specific task </a:t>
            </a:r>
          </a:p>
          <a:p>
            <a:pPr marL="1600200" marR="0" lvl="3" indent="-228600" algn="l" rtl="0">
              <a:lnSpc>
                <a:spcPct val="90000"/>
              </a:lnSpc>
              <a:spcBef>
                <a:spcPts val="5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Produce original ideas </a:t>
            </a:r>
          </a:p>
          <a:p>
            <a:pPr marL="1600200" marR="0" lvl="3" indent="-228600" algn="l" rtl="0">
              <a:lnSpc>
                <a:spcPct val="90000"/>
              </a:lnSpc>
              <a:spcBef>
                <a:spcPts val="5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Provide examples </a:t>
            </a:r>
          </a:p>
          <a:p>
            <a:pPr marL="1143000" marR="0" lvl="2" indent="-228600" algn="l" rtl="0">
              <a:lnSpc>
                <a:spcPct val="90000"/>
              </a:lnSpc>
              <a:spcBef>
                <a:spcPts val="500"/>
              </a:spcBef>
              <a:buClr>
                <a:schemeClr val="dk1"/>
              </a:buClr>
              <a:buSzPct val="100000"/>
              <a:buFont typeface="Arial"/>
              <a:buChar char="•"/>
            </a:pPr>
            <a:r>
              <a:rPr lang="en-US" sz="2000" b="0" i="0" u="none" strike="noStrike" cap="none" baseline="0">
                <a:solidFill>
                  <a:schemeClr val="dk1"/>
                </a:solidFill>
                <a:latin typeface="Calibri"/>
                <a:ea typeface="Calibri"/>
                <a:cs typeface="Calibri"/>
                <a:sym typeface="Calibri"/>
              </a:rPr>
              <a:t>Such learning outcomes are better measured by short answer or essay questions, or by performance tests.</a:t>
            </a:r>
          </a:p>
        </p:txBody>
      </p:sp>
      <p:pic>
        <p:nvPicPr>
          <p:cNvPr id="119" name="Shape 119"/>
          <p:cNvPicPr preferRelativeResize="0"/>
          <p:nvPr/>
        </p:nvPicPr>
        <p:blipFill rotWithShape="1">
          <a:blip r:embed="rId3">
            <a:alphaModFix/>
          </a:blip>
          <a:srcRect/>
          <a:stretch/>
        </p:blipFill>
        <p:spPr>
          <a:xfrm>
            <a:off x="7480471" y="1711107"/>
            <a:ext cx="3963989" cy="333738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419558" y="374572"/>
            <a:ext cx="11555776" cy="1421175"/>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rgbClr val="FF0000"/>
              </a:buClr>
              <a:buSzPct val="100000"/>
              <a:buFont typeface="Arial"/>
              <a:buChar char="•"/>
            </a:pPr>
            <a:r>
              <a:rPr lang="en-US" sz="2800" b="1" i="0" u="none" strike="noStrike" cap="none" baseline="0">
                <a:solidFill>
                  <a:srgbClr val="FF0000"/>
                </a:solidFill>
                <a:latin typeface="Calibri"/>
                <a:ea typeface="Calibri"/>
                <a:cs typeface="Calibri"/>
                <a:sym typeface="Calibri"/>
              </a:rPr>
              <a:t>This Guessing Factor </a:t>
            </a:r>
            <a:r>
              <a:rPr lang="en-US" sz="2800" b="0" i="0" u="none" strike="noStrike" cap="none" baseline="0">
                <a:solidFill>
                  <a:schemeClr val="dk1"/>
                </a:solidFill>
                <a:latin typeface="Calibri"/>
                <a:ea typeface="Calibri"/>
                <a:cs typeface="Calibri"/>
                <a:sym typeface="Calibri"/>
              </a:rPr>
              <a:t>reduces reliability of multiple-choice item scores somewhat, but increasing the number of items on the test offsets this reduction in reliability. The following table illustrates this principle:</a:t>
            </a:r>
          </a:p>
        </p:txBody>
      </p:sp>
      <p:pic>
        <p:nvPicPr>
          <p:cNvPr id="125" name="Shape 125"/>
          <p:cNvPicPr preferRelativeResize="0">
            <a:picLocks noGrp="1"/>
          </p:cNvPicPr>
          <p:nvPr>
            <p:ph type="body" idx="2"/>
          </p:nvPr>
        </p:nvPicPr>
        <p:blipFill rotWithShape="1">
          <a:blip r:embed="rId3">
            <a:alphaModFix/>
          </a:blip>
          <a:srcRect/>
          <a:stretch/>
        </p:blipFill>
        <p:spPr>
          <a:xfrm>
            <a:off x="2635785" y="2105788"/>
            <a:ext cx="7525338" cy="4129757"/>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Basics of Designing Multiple Choice Questions</a:t>
            </a:r>
            <a:br>
              <a:rPr lang="en-US" sz="4400" b="1" i="0" u="none" strike="noStrike" cap="none" baseline="0">
                <a:solidFill>
                  <a:srgbClr val="FF0000"/>
                </a:solidFill>
                <a:latin typeface="Calibri"/>
                <a:ea typeface="Calibri"/>
                <a:cs typeface="Calibri"/>
                <a:sym typeface="Calibri"/>
              </a:rPr>
            </a:br>
            <a:r>
              <a:rPr lang="en-US" sz="2400" b="1" i="0" u="none" strike="noStrike" cap="none" baseline="0">
                <a:solidFill>
                  <a:srgbClr val="FF0000"/>
                </a:solidFill>
                <a:latin typeface="Calibri"/>
                <a:ea typeface="Calibri"/>
                <a:cs typeface="Calibri"/>
                <a:sym typeface="Calibri"/>
              </a:rPr>
              <a:t>Why We Need to Know This</a:t>
            </a:r>
          </a:p>
        </p:txBody>
      </p:sp>
      <p:sp>
        <p:nvSpPr>
          <p:cNvPr id="131" name="Shape 131"/>
          <p:cNvSpPr txBox="1">
            <a:spLocks noGrp="1"/>
          </p:cNvSpPr>
          <p:nvPr>
            <p:ph type="body" idx="1"/>
          </p:nvPr>
        </p:nvSpPr>
        <p:spPr>
          <a:xfrm>
            <a:off x="838200" y="2209044"/>
            <a:ext cx="10515599" cy="3967916"/>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Reduce the errors that occur from poorly </a:t>
            </a:r>
            <a:r>
              <a:rPr lang="en-US" sz="2800" b="0" i="1" u="none" strike="noStrike" cap="none" baseline="0">
                <a:solidFill>
                  <a:schemeClr val="dk1"/>
                </a:solidFill>
                <a:latin typeface="Calibri"/>
                <a:ea typeface="Calibri"/>
                <a:cs typeface="Calibri"/>
                <a:sym typeface="Calibri"/>
              </a:rPr>
              <a:t>written items</a:t>
            </a:r>
            <a:r>
              <a:rPr lang="en-US" sz="2800" b="0" i="0" u="none" strike="noStrike" cap="none" baseline="0">
                <a:solidFill>
                  <a:schemeClr val="dk1"/>
                </a:solidFill>
                <a:latin typeface="Calibri"/>
                <a:ea typeface="Calibri"/>
                <a:cs typeface="Calibri"/>
                <a:sym typeface="Calibri"/>
              </a:rPr>
              <a:t>.</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Make test results more accurate, so the questions are interpreted by students as intended.</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The answer options are clear and without hints.</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Understanding the Anatomy of a multiple choice questions.</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Knowing the 10 rules to developing multiple choice questions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rgbClr val="FF0000"/>
              </a:buClr>
              <a:buSzPct val="25000"/>
              <a:buFont typeface="Calibri"/>
              <a:buNone/>
            </a:pPr>
            <a:r>
              <a:rPr lang="en-US" sz="4400" b="1" i="0" u="none" strike="noStrike" cap="none" baseline="0">
                <a:solidFill>
                  <a:srgbClr val="FF0000"/>
                </a:solidFill>
                <a:latin typeface="Calibri"/>
                <a:ea typeface="Calibri"/>
                <a:cs typeface="Calibri"/>
                <a:sym typeface="Calibri"/>
              </a:rPr>
              <a:t>Anatomy of Multiple Choice Questions</a:t>
            </a:r>
          </a:p>
        </p:txBody>
      </p:sp>
      <p:pic>
        <p:nvPicPr>
          <p:cNvPr id="137" name="Shape 137"/>
          <p:cNvPicPr preferRelativeResize="0">
            <a:picLocks noGrp="1"/>
          </p:cNvPicPr>
          <p:nvPr>
            <p:ph type="body" idx="1"/>
          </p:nvPr>
        </p:nvPicPr>
        <p:blipFill rotWithShape="1">
          <a:blip r:embed="rId3">
            <a:alphaModFix/>
          </a:blip>
          <a:srcRect/>
          <a:stretch/>
        </p:blipFill>
        <p:spPr>
          <a:xfrm>
            <a:off x="2525916" y="1420107"/>
            <a:ext cx="6964011" cy="503501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1905</Words>
  <Application>Microsoft Office PowerPoint</Application>
  <PresentationFormat>Widescreen</PresentationFormat>
  <Paragraphs>177</Paragraphs>
  <Slides>59</Slides>
  <Notes>59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59</vt:i4>
      </vt:variant>
    </vt:vector>
  </HeadingPairs>
  <TitlesOfParts>
    <vt:vector size="63" baseType="lpstr">
      <vt:lpstr>Arial</vt:lpstr>
      <vt:lpstr>Calibri</vt:lpstr>
      <vt:lpstr>Times New Roman</vt:lpstr>
      <vt:lpstr>Office Theme</vt:lpstr>
      <vt:lpstr>Multiple Choice Question Design </vt:lpstr>
      <vt:lpstr>Assessments</vt:lpstr>
      <vt:lpstr>Overview of Goals</vt:lpstr>
      <vt:lpstr>Keys to Quality Classroom Assessments</vt:lpstr>
      <vt:lpstr>Advantages and Limitations of Multiple-Choice Items</vt:lpstr>
      <vt:lpstr>PowerPoint Presentation</vt:lpstr>
      <vt:lpstr>PowerPoint Presentation</vt:lpstr>
      <vt:lpstr>Basics of Designing Multiple Choice Questions Why We Need to Know This</vt:lpstr>
      <vt:lpstr>Anatomy of Multiple Choice Questions</vt:lpstr>
      <vt:lpstr>Example</vt:lpstr>
      <vt:lpstr>10 Rules of Developing Multiple Choice Questions</vt:lpstr>
      <vt:lpstr>PowerPoint Presentation</vt:lpstr>
      <vt:lpstr>PowerPoint Presentation</vt:lpstr>
      <vt:lpstr>PowerPoint Presentation</vt:lpstr>
      <vt:lpstr>We must create the correct perception or mental image in the question design students will read.</vt:lpstr>
      <vt:lpstr>PowerPoint Presentation</vt:lpstr>
      <vt:lpstr>PowerPoint Presentation</vt:lpstr>
      <vt:lpstr>PowerPoint Presentation</vt:lpstr>
      <vt:lpstr>PowerPoint Presentation</vt:lpstr>
      <vt:lpstr>PowerPoint Presentation</vt:lpstr>
      <vt:lpstr>Poorly Written Distractors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Review</vt:lpstr>
      <vt:lpstr>Keep  in  Mind</vt:lpstr>
      <vt:lpstr>Types of Question Types NOT Recommended by Research</vt:lpstr>
      <vt:lpstr>Combined Response</vt:lpstr>
      <vt:lpstr>Check List for Constructing Multiple-Choice Items</vt:lpstr>
      <vt:lpstr>Use as Many Functional Distractors as are Feasible</vt:lpstr>
      <vt:lpstr>Randomizing Choices</vt:lpstr>
      <vt:lpstr>PowerPoint Presentation</vt:lpstr>
      <vt:lpstr>Let’s Practice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Karen Brooks &amp; Barbara Tischler Hastie kbrooks@ulsterboces.org      bhastie@ulsterboces.org </vt:lpstr>
      <vt:lpstr>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Choice Question Design </dc:title>
  <dc:creator>Karen Brooks</dc:creator>
  <cp:lastModifiedBy>Karen Brooks</cp:lastModifiedBy>
  <cp:revision>1</cp:revision>
  <dcterms:modified xsi:type="dcterms:W3CDTF">2015-03-17T19:13:56Z</dcterms:modified>
</cp:coreProperties>
</file>